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315" r:id="rId4"/>
    <p:sldId id="444" r:id="rId5"/>
    <p:sldId id="470" r:id="rId6"/>
    <p:sldId id="452" r:id="rId7"/>
    <p:sldId id="471" r:id="rId8"/>
    <p:sldId id="450" r:id="rId9"/>
    <p:sldId id="473" r:id="rId10"/>
    <p:sldId id="472" r:id="rId11"/>
    <p:sldId id="453" r:id="rId12"/>
    <p:sldId id="451" r:id="rId13"/>
    <p:sldId id="474" r:id="rId14"/>
    <p:sldId id="475" r:id="rId15"/>
    <p:sldId id="464" r:id="rId16"/>
    <p:sldId id="443" r:id="rId17"/>
    <p:sldId id="465" r:id="rId18"/>
    <p:sldId id="466" r:id="rId19"/>
    <p:sldId id="467" r:id="rId20"/>
    <p:sldId id="468" r:id="rId21"/>
    <p:sldId id="469" r:id="rId22"/>
    <p:sldId id="449" r:id="rId23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32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6997" autoAdjust="0"/>
  </p:normalViewPr>
  <p:slideViewPr>
    <p:cSldViewPr>
      <p:cViewPr varScale="1">
        <p:scale>
          <a:sx n="121" d="100"/>
          <a:sy n="121" d="100"/>
        </p:scale>
        <p:origin x="1314" y="96"/>
      </p:cViewPr>
      <p:guideLst>
        <p:guide orient="horz" pos="2163"/>
        <p:guide pos="2880"/>
        <p:guide orient="horz" pos="1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D05DD-28E7-4C2C-96C1-A462D8B201B3}" type="doc">
      <dgm:prSet loTypeId="urn:microsoft.com/office/officeart/2005/8/layout/gear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7AB2527-0173-448D-A519-D14C2CEFAE19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Строитель-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ный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контроль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5F628-08DC-46E7-804C-5E834B479783}" type="parTrans" cxnId="{7B4F02CD-7973-4ECA-BBB9-649ED28E3FB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A2009-690F-4092-BCC8-E61813D56ED1}" type="sibTrans" cxnId="{7B4F02CD-7973-4ECA-BBB9-649ED28E3FB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6E6DC-D9DF-4F15-BC35-2B5986DDB749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Кругло-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годич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ность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36417F-7696-4C41-8BD0-B7ADFA363F5B}" type="parTrans" cxnId="{CDDDDEB9-AEB8-4754-A9AE-8B53F2BD118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79AA8-5B79-408B-89FA-87C296827A94}" type="sibTrans" cxnId="{CDDDDEB9-AEB8-4754-A9AE-8B53F2BD118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1A538-3FC1-449F-A73B-C4A01B3DBE9B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Комплек-сность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EF100-58BE-429B-8EA7-8823A0BF72CC}" type="parTrans" cxnId="{353E2DEB-4C1C-491C-96E3-29792316D84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A99C0C-BC9B-4A48-96FE-19B25EEBD32B}" type="sibTrans" cxnId="{353E2DEB-4C1C-491C-96E3-29792316D84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D588F-5A8D-4E35-AEE3-BB447082EAC1}" type="pres">
      <dgm:prSet presAssocID="{548D05DD-28E7-4C2C-96C1-A462D8B201B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BA71F2-1578-463C-9DF6-43825037197A}" type="pres">
      <dgm:prSet presAssocID="{F7AB2527-0173-448D-A519-D14C2CEFAE19}" presName="gear1" presStyleLbl="node1" presStyleIdx="0" presStyleCnt="3" custAng="281255" custLinFactNeighborX="10602" custLinFactNeighborY="-65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BBCF2-C087-4208-B99B-85CD2E63FDD3}" type="pres">
      <dgm:prSet presAssocID="{F7AB2527-0173-448D-A519-D14C2CEFAE19}" presName="gear1srcNode" presStyleLbl="node1" presStyleIdx="0" presStyleCnt="3"/>
      <dgm:spPr/>
      <dgm:t>
        <a:bodyPr/>
        <a:lstStyle/>
        <a:p>
          <a:endParaRPr lang="ru-RU"/>
        </a:p>
      </dgm:t>
    </dgm:pt>
    <dgm:pt modelId="{FFB29064-C6DA-4708-BB27-21553F1BD0C8}" type="pres">
      <dgm:prSet presAssocID="{F7AB2527-0173-448D-A519-D14C2CEFAE19}" presName="gear1dstNode" presStyleLbl="node1" presStyleIdx="0" presStyleCnt="3"/>
      <dgm:spPr/>
      <dgm:t>
        <a:bodyPr/>
        <a:lstStyle/>
        <a:p>
          <a:endParaRPr lang="ru-RU"/>
        </a:p>
      </dgm:t>
    </dgm:pt>
    <dgm:pt modelId="{6D20CD6B-16F3-4127-8C86-D74EFF275E13}" type="pres">
      <dgm:prSet presAssocID="{1D06E6DC-D9DF-4F15-BC35-2B5986DDB749}" presName="gear2" presStyleLbl="node1" presStyleIdx="1" presStyleCnt="3" custScaleX="122095" custScaleY="120837" custLinFactNeighborX="-467" custLinFactNeighborY="192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C7BF3-AC5F-41A1-8DDD-7B9BB2BEA565}" type="pres">
      <dgm:prSet presAssocID="{1D06E6DC-D9DF-4F15-BC35-2B5986DDB749}" presName="gear2srcNode" presStyleLbl="node1" presStyleIdx="1" presStyleCnt="3"/>
      <dgm:spPr/>
      <dgm:t>
        <a:bodyPr/>
        <a:lstStyle/>
        <a:p>
          <a:endParaRPr lang="ru-RU"/>
        </a:p>
      </dgm:t>
    </dgm:pt>
    <dgm:pt modelId="{D8425766-2329-4C90-85B3-885829B21090}" type="pres">
      <dgm:prSet presAssocID="{1D06E6DC-D9DF-4F15-BC35-2B5986DDB749}" presName="gear2dstNode" presStyleLbl="node1" presStyleIdx="1" presStyleCnt="3"/>
      <dgm:spPr/>
      <dgm:t>
        <a:bodyPr/>
        <a:lstStyle/>
        <a:p>
          <a:endParaRPr lang="ru-RU"/>
        </a:p>
      </dgm:t>
    </dgm:pt>
    <dgm:pt modelId="{F2832AA1-BAE5-4E1E-AAE0-98F298D1BF44}" type="pres">
      <dgm:prSet presAssocID="{F711A538-3FC1-449F-A73B-C4A01B3DBE9B}" presName="gear3" presStyleLbl="node1" presStyleIdx="2" presStyleCnt="3" custScaleX="115106" custScaleY="109569"/>
      <dgm:spPr/>
      <dgm:t>
        <a:bodyPr/>
        <a:lstStyle/>
        <a:p>
          <a:endParaRPr lang="ru-RU"/>
        </a:p>
      </dgm:t>
    </dgm:pt>
    <dgm:pt modelId="{424B8573-DEFE-4750-926D-CB7AC2878CF1}" type="pres">
      <dgm:prSet presAssocID="{F711A538-3FC1-449F-A73B-C4A01B3DBE9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769D4-9EC0-454F-8BB2-AF18D0AA43E0}" type="pres">
      <dgm:prSet presAssocID="{F711A538-3FC1-449F-A73B-C4A01B3DBE9B}" presName="gear3srcNode" presStyleLbl="node1" presStyleIdx="2" presStyleCnt="3"/>
      <dgm:spPr/>
      <dgm:t>
        <a:bodyPr/>
        <a:lstStyle/>
        <a:p>
          <a:endParaRPr lang="ru-RU"/>
        </a:p>
      </dgm:t>
    </dgm:pt>
    <dgm:pt modelId="{016C72FA-9F70-4DD6-B055-B964DFCAA032}" type="pres">
      <dgm:prSet presAssocID="{F711A538-3FC1-449F-A73B-C4A01B3DBE9B}" presName="gear3dstNode" presStyleLbl="node1" presStyleIdx="2" presStyleCnt="3"/>
      <dgm:spPr/>
      <dgm:t>
        <a:bodyPr/>
        <a:lstStyle/>
        <a:p>
          <a:endParaRPr lang="ru-RU"/>
        </a:p>
      </dgm:t>
    </dgm:pt>
    <dgm:pt modelId="{C9E50812-2DB0-47D2-AD2D-4FA995F11CFD}" type="pres">
      <dgm:prSet presAssocID="{D4DA2009-690F-4092-BCC8-E61813D56ED1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97CB0E4E-CDD0-401D-8A5D-F810A2B13A31}" type="pres">
      <dgm:prSet presAssocID="{37A79AA8-5B79-408B-89FA-87C296827A94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28B4860C-82D3-4CF2-8BBE-1EE9AB85A379}" type="pres">
      <dgm:prSet presAssocID="{B9A99C0C-BC9B-4A48-96FE-19B25EEBD32B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1453938-51D1-4F6E-9EDE-2B7872B24FC6}" type="presOf" srcId="{1D06E6DC-D9DF-4F15-BC35-2B5986DDB749}" destId="{84CC7BF3-AC5F-41A1-8DDD-7B9BB2BEA565}" srcOrd="1" destOrd="0" presId="urn:microsoft.com/office/officeart/2005/8/layout/gear1"/>
    <dgm:cxn modelId="{64464FD0-A768-481B-B4DE-9DC0EC94B820}" type="presOf" srcId="{1D06E6DC-D9DF-4F15-BC35-2B5986DDB749}" destId="{D8425766-2329-4C90-85B3-885829B21090}" srcOrd="2" destOrd="0" presId="urn:microsoft.com/office/officeart/2005/8/layout/gear1"/>
    <dgm:cxn modelId="{7B4F02CD-7973-4ECA-BBB9-649ED28E3FB9}" srcId="{548D05DD-28E7-4C2C-96C1-A462D8B201B3}" destId="{F7AB2527-0173-448D-A519-D14C2CEFAE19}" srcOrd="0" destOrd="0" parTransId="{4F75F628-08DC-46E7-804C-5E834B479783}" sibTransId="{D4DA2009-690F-4092-BCC8-E61813D56ED1}"/>
    <dgm:cxn modelId="{2D5AED33-8328-42D0-873C-D4208D0976A9}" type="presOf" srcId="{F7AB2527-0173-448D-A519-D14C2CEFAE19}" destId="{9F2BBCF2-C087-4208-B99B-85CD2E63FDD3}" srcOrd="1" destOrd="0" presId="urn:microsoft.com/office/officeart/2005/8/layout/gear1"/>
    <dgm:cxn modelId="{353E2DEB-4C1C-491C-96E3-29792316D84B}" srcId="{548D05DD-28E7-4C2C-96C1-A462D8B201B3}" destId="{F711A538-3FC1-449F-A73B-C4A01B3DBE9B}" srcOrd="2" destOrd="0" parTransId="{DAFEF100-58BE-429B-8EA7-8823A0BF72CC}" sibTransId="{B9A99C0C-BC9B-4A48-96FE-19B25EEBD32B}"/>
    <dgm:cxn modelId="{B11A597E-5D01-4FBA-835C-82216966D730}" type="presOf" srcId="{F711A538-3FC1-449F-A73B-C4A01B3DBE9B}" destId="{016C72FA-9F70-4DD6-B055-B964DFCAA032}" srcOrd="3" destOrd="0" presId="urn:microsoft.com/office/officeart/2005/8/layout/gear1"/>
    <dgm:cxn modelId="{0F8F0A8C-2D37-4C89-BFD0-385649E6846C}" type="presOf" srcId="{548D05DD-28E7-4C2C-96C1-A462D8B201B3}" destId="{E35D588F-5A8D-4E35-AEE3-BB447082EAC1}" srcOrd="0" destOrd="0" presId="urn:microsoft.com/office/officeart/2005/8/layout/gear1"/>
    <dgm:cxn modelId="{A35BB6F2-48E9-40ED-AFDA-6CACA44529CD}" type="presOf" srcId="{37A79AA8-5B79-408B-89FA-87C296827A94}" destId="{97CB0E4E-CDD0-401D-8A5D-F810A2B13A31}" srcOrd="0" destOrd="0" presId="urn:microsoft.com/office/officeart/2005/8/layout/gear1"/>
    <dgm:cxn modelId="{7DD1C208-DCFF-4982-85F1-1C15F1A0FD96}" type="presOf" srcId="{F7AB2527-0173-448D-A519-D14C2CEFAE19}" destId="{FFB29064-C6DA-4708-BB27-21553F1BD0C8}" srcOrd="2" destOrd="0" presId="urn:microsoft.com/office/officeart/2005/8/layout/gear1"/>
    <dgm:cxn modelId="{CDDDDEB9-AEB8-4754-A9AE-8B53F2BD1181}" srcId="{548D05DD-28E7-4C2C-96C1-A462D8B201B3}" destId="{1D06E6DC-D9DF-4F15-BC35-2B5986DDB749}" srcOrd="1" destOrd="0" parTransId="{4A36417F-7696-4C41-8BD0-B7ADFA363F5B}" sibTransId="{37A79AA8-5B79-408B-89FA-87C296827A94}"/>
    <dgm:cxn modelId="{4D4294ED-D645-45F3-BDBF-C4922EFA4E3E}" type="presOf" srcId="{B9A99C0C-BC9B-4A48-96FE-19B25EEBD32B}" destId="{28B4860C-82D3-4CF2-8BBE-1EE9AB85A379}" srcOrd="0" destOrd="0" presId="urn:microsoft.com/office/officeart/2005/8/layout/gear1"/>
    <dgm:cxn modelId="{4CEF85EE-491E-49C2-BACA-79E84CBD5332}" type="presOf" srcId="{F711A538-3FC1-449F-A73B-C4A01B3DBE9B}" destId="{F2832AA1-BAE5-4E1E-AAE0-98F298D1BF44}" srcOrd="0" destOrd="0" presId="urn:microsoft.com/office/officeart/2005/8/layout/gear1"/>
    <dgm:cxn modelId="{0E4FEFD8-DD5A-4422-8FDF-BC27FA08479B}" type="presOf" srcId="{F711A538-3FC1-449F-A73B-C4A01B3DBE9B}" destId="{424B8573-DEFE-4750-926D-CB7AC2878CF1}" srcOrd="1" destOrd="0" presId="urn:microsoft.com/office/officeart/2005/8/layout/gear1"/>
    <dgm:cxn modelId="{8B758048-C96C-4582-B9AB-795B44F8DC87}" type="presOf" srcId="{F7AB2527-0173-448D-A519-D14C2CEFAE19}" destId="{68BA71F2-1578-463C-9DF6-43825037197A}" srcOrd="0" destOrd="0" presId="urn:microsoft.com/office/officeart/2005/8/layout/gear1"/>
    <dgm:cxn modelId="{588550C0-0F83-4D80-98C9-626190F0773F}" type="presOf" srcId="{1D06E6DC-D9DF-4F15-BC35-2B5986DDB749}" destId="{6D20CD6B-16F3-4127-8C86-D74EFF275E13}" srcOrd="0" destOrd="0" presId="urn:microsoft.com/office/officeart/2005/8/layout/gear1"/>
    <dgm:cxn modelId="{8D961D12-9976-4EAA-A8FA-22C782BB7EEE}" type="presOf" srcId="{F711A538-3FC1-449F-A73B-C4A01B3DBE9B}" destId="{2E5769D4-9EC0-454F-8BB2-AF18D0AA43E0}" srcOrd="2" destOrd="0" presId="urn:microsoft.com/office/officeart/2005/8/layout/gear1"/>
    <dgm:cxn modelId="{4EEA194F-AC1B-4ACB-9042-B50861D70B7B}" type="presOf" srcId="{D4DA2009-690F-4092-BCC8-E61813D56ED1}" destId="{C9E50812-2DB0-47D2-AD2D-4FA995F11CFD}" srcOrd="0" destOrd="0" presId="urn:microsoft.com/office/officeart/2005/8/layout/gear1"/>
    <dgm:cxn modelId="{FB5EDBF8-3018-4BA8-AE62-8D2D08C77517}" type="presParOf" srcId="{E35D588F-5A8D-4E35-AEE3-BB447082EAC1}" destId="{68BA71F2-1578-463C-9DF6-43825037197A}" srcOrd="0" destOrd="0" presId="urn:microsoft.com/office/officeart/2005/8/layout/gear1"/>
    <dgm:cxn modelId="{6C052739-6DB9-4E51-BE13-DE8EF0EEE0D1}" type="presParOf" srcId="{E35D588F-5A8D-4E35-AEE3-BB447082EAC1}" destId="{9F2BBCF2-C087-4208-B99B-85CD2E63FDD3}" srcOrd="1" destOrd="0" presId="urn:microsoft.com/office/officeart/2005/8/layout/gear1"/>
    <dgm:cxn modelId="{EA750A54-699E-4FCD-9A79-FA184A71E1AB}" type="presParOf" srcId="{E35D588F-5A8D-4E35-AEE3-BB447082EAC1}" destId="{FFB29064-C6DA-4708-BB27-21553F1BD0C8}" srcOrd="2" destOrd="0" presId="urn:microsoft.com/office/officeart/2005/8/layout/gear1"/>
    <dgm:cxn modelId="{9F181EB7-073B-418A-B200-B72CC15636A3}" type="presParOf" srcId="{E35D588F-5A8D-4E35-AEE3-BB447082EAC1}" destId="{6D20CD6B-16F3-4127-8C86-D74EFF275E13}" srcOrd="3" destOrd="0" presId="urn:microsoft.com/office/officeart/2005/8/layout/gear1"/>
    <dgm:cxn modelId="{0D30C6F8-C102-483A-96FC-D7296B74C930}" type="presParOf" srcId="{E35D588F-5A8D-4E35-AEE3-BB447082EAC1}" destId="{84CC7BF3-AC5F-41A1-8DDD-7B9BB2BEA565}" srcOrd="4" destOrd="0" presId="urn:microsoft.com/office/officeart/2005/8/layout/gear1"/>
    <dgm:cxn modelId="{1ECD6078-7882-4DA0-8CEB-CCB8777F11B7}" type="presParOf" srcId="{E35D588F-5A8D-4E35-AEE3-BB447082EAC1}" destId="{D8425766-2329-4C90-85B3-885829B21090}" srcOrd="5" destOrd="0" presId="urn:microsoft.com/office/officeart/2005/8/layout/gear1"/>
    <dgm:cxn modelId="{E2CA215B-D5B1-41C3-B83D-BA7F4D6790A1}" type="presParOf" srcId="{E35D588F-5A8D-4E35-AEE3-BB447082EAC1}" destId="{F2832AA1-BAE5-4E1E-AAE0-98F298D1BF44}" srcOrd="6" destOrd="0" presId="urn:microsoft.com/office/officeart/2005/8/layout/gear1"/>
    <dgm:cxn modelId="{02A4C490-04DB-4ECA-9647-F957E45135C8}" type="presParOf" srcId="{E35D588F-5A8D-4E35-AEE3-BB447082EAC1}" destId="{424B8573-DEFE-4750-926D-CB7AC2878CF1}" srcOrd="7" destOrd="0" presId="urn:microsoft.com/office/officeart/2005/8/layout/gear1"/>
    <dgm:cxn modelId="{BBC97F10-9526-483B-9286-0A8CA8782628}" type="presParOf" srcId="{E35D588F-5A8D-4E35-AEE3-BB447082EAC1}" destId="{2E5769D4-9EC0-454F-8BB2-AF18D0AA43E0}" srcOrd="8" destOrd="0" presId="urn:microsoft.com/office/officeart/2005/8/layout/gear1"/>
    <dgm:cxn modelId="{575C4F92-82F0-4A21-9D94-024DEEF670BB}" type="presParOf" srcId="{E35D588F-5A8D-4E35-AEE3-BB447082EAC1}" destId="{016C72FA-9F70-4DD6-B055-B964DFCAA032}" srcOrd="9" destOrd="0" presId="urn:microsoft.com/office/officeart/2005/8/layout/gear1"/>
    <dgm:cxn modelId="{A54E70E3-719C-4C1C-B0BF-CFF9531D2B7F}" type="presParOf" srcId="{E35D588F-5A8D-4E35-AEE3-BB447082EAC1}" destId="{C9E50812-2DB0-47D2-AD2D-4FA995F11CFD}" srcOrd="10" destOrd="0" presId="urn:microsoft.com/office/officeart/2005/8/layout/gear1"/>
    <dgm:cxn modelId="{7B218E92-EACA-49CD-8D96-8EBD18AA5529}" type="presParOf" srcId="{E35D588F-5A8D-4E35-AEE3-BB447082EAC1}" destId="{97CB0E4E-CDD0-401D-8A5D-F810A2B13A31}" srcOrd="11" destOrd="0" presId="urn:microsoft.com/office/officeart/2005/8/layout/gear1"/>
    <dgm:cxn modelId="{5BBD294E-794D-4625-8CAA-43D8EA500819}" type="presParOf" srcId="{E35D588F-5A8D-4E35-AEE3-BB447082EAC1}" destId="{28B4860C-82D3-4CF2-8BBE-1EE9AB85A37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30073-5102-43D2-B382-2368E294BFB8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5A9A8-C0C0-442D-85D9-FEAB3A53B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2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0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3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76250" y="1339850"/>
            <a:ext cx="5786438" cy="3617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91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5A9A8-C0C0-442D-85D9-FEAB3A53B3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8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DC12-835B-44A1-A3E7-D443FFB127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835F-C014-40D0-8B84-F285B8E8F5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9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E007-DF77-4D85-A1DB-3891671248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D94FC-E989-4429-9E9E-805C02874E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7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5FAA-BB6E-4CEF-8E55-4C1FA42D30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F3242-EEF5-4F24-99C2-1155245B02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2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66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30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3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96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88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40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43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2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8CA6-2F64-48A0-A3DA-6108B2B332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6507-B157-4AD6-A03A-8BB4DDDFF9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6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58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87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51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9A1-8848-402F-9AE4-4B8F609ED1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5403-871E-4020-A176-FB9E5174C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21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9A1-8848-402F-9AE4-4B8F609ED1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5403-871E-4020-A176-FB9E5174C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18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9A1-8848-402F-9AE4-4B8F609ED1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5403-871E-4020-A176-FB9E5174C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61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9A1-8848-402F-9AE4-4B8F609ED1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5403-871E-4020-A176-FB9E5174C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96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9A1-8848-402F-9AE4-4B8F609ED1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5403-871E-4020-A176-FB9E5174C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26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9A1-8848-402F-9AE4-4B8F609ED1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5403-871E-4020-A176-FB9E5174C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41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9A1-8848-402F-9AE4-4B8F609ED1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5403-871E-4020-A176-FB9E5174C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7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227C-8E10-491E-912B-7CB7C74D47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45AB-7944-48BB-90EF-EC0D902ADF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31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9A1-8848-402F-9AE4-4B8F609ED1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5403-871E-4020-A176-FB9E5174C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86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9A1-8848-402F-9AE4-4B8F609ED1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5403-871E-4020-A176-FB9E5174C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99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9A1-8848-402F-9AE4-4B8F609ED1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5403-871E-4020-A176-FB9E5174C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55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B9A1-8848-402F-9AE4-4B8F609ED1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5403-871E-4020-A176-FB9E5174C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1B92-C068-4D60-9307-4976128E48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1562-8DF6-480F-AC91-8F76A1480C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3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C069E-8C93-4588-B67D-64664F581B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D5C86-1B97-414A-89EC-BBC1840852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0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A1DD-254F-42D9-A82E-6DE722966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07C4-2D1D-48C3-8A3F-D1B2360767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4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DB0D-3FC3-4B2F-8C36-183551E694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6E115-2A26-4DB3-8E5A-BCCBF86829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9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27543"/>
            <a:ext cx="5111751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0D06-2733-42A8-8FB0-91CF632A42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460E-DE71-4800-9AAF-304B896CBE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0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9E7F-9124-4A06-B6CA-9F13EB692A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6186-4499-4092-BBB4-B9BA8822A3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3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516184-2C31-4E17-B3B3-6684691DE9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FBC974-4770-4957-9A75-0935A205D0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0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7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6B9A1-8848-402F-9AE4-4B8F609ED1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5403-871E-4020-A176-FB9E5174C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0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9.jpeg"/><Relationship Id="rId7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microsoft.com/office/2007/relationships/diagramDrawing" Target="../diagrams/drawing1.xml"/><Relationship Id="rId5" Type="http://schemas.openxmlformats.org/officeDocument/2006/relationships/image" Target="../media/image41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0.jpeg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kr66.ru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46386"/>
            <a:ext cx="8766720" cy="1979414"/>
          </a:xfrm>
        </p:spPr>
        <p:txBody>
          <a:bodyPr rtlCol="0">
            <a:noAutofit/>
          </a:bodyPr>
          <a:lstStyle/>
          <a:p>
            <a:pPr hangingPunct="0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ремонт.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знать собственникам жилья перед началом ремонтных работ в доме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0" y="0"/>
            <a:ext cx="4480026" cy="147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9208" y="3721596"/>
            <a:ext cx="6408712" cy="181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8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сектора информационного сопровождения отдела связей с общественностью и делопроизводства Регионального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капитальному ремонту общего имущества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многоквартирных домах Свердловской области</a:t>
            </a:r>
          </a:p>
          <a:p>
            <a:pPr hangingPunct="0">
              <a:lnSpc>
                <a:spcPct val="80000"/>
              </a:lnSpc>
              <a:spcBef>
                <a:spcPts val="60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Гирш Евгения Аркадьевна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312" y="4801716"/>
            <a:ext cx="218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октября 2019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223015"/>
            <a:ext cx="1259632" cy="227671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835696" y="28729"/>
            <a:ext cx="7056784" cy="912101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33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собственникам о проведении капитального ремонта</a:t>
            </a:r>
            <a:endParaRPr lang="ru-RU" sz="23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940830"/>
            <a:ext cx="7920880" cy="27807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чем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4 месяца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наступления года капитального ремонта Фонд направляет собственникам предложения о: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Сроках капитального ремонта;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и объемах работ;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работ;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Источниках финансирования работ.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3998959"/>
            <a:ext cx="90364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месяцев с момента получения предложения собственники обязаны его рассмотреть и принять на общем собрании решение о проведении капитального ремонта. Составить протокол.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4, п.5 ст. 189 Жилищного Кодекса РФ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35696" y="69610"/>
            <a:ext cx="7056784" cy="912101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33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Уполномоченное лицо от собственников МКД</a:t>
            </a:r>
            <a:endParaRPr lang="ru-RU" sz="23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5" y="606863"/>
            <a:ext cx="9036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Уполномоченное лицо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выбранное на общем собрании собственников жилья лицо, которое уполномочено контролировать ход выполнения капитального ремонта в конкретном доме.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260" y="1877264"/>
            <a:ext cx="8856984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и обменяться контактами с представителем подрядной организации (прорабом), а также со специалистом от Фонда, курирующим Ваш дом;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260" y="3047781"/>
            <a:ext cx="8856984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этапами и графиком проведения работ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6464" y="3570226"/>
            <a:ext cx="8856984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приемке работ согласно графику их выполнения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6464" y="4092670"/>
            <a:ext cx="8856984" cy="997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замечаний – подписать акт приемки работ. При наличии замечаний: письменно их зафиксировать и передать в Фонд для исправления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4693" y="5161756"/>
            <a:ext cx="8856984" cy="4067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Задавать любые вопросы в отношении проведения работ.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35696" y="69610"/>
            <a:ext cx="7056784" cy="912101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33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Гарантийный период</a:t>
            </a:r>
            <a:endParaRPr lang="ru-RU" sz="23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9512" y="977516"/>
            <a:ext cx="74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гарантийный период возникли недостатки, собственникам нужно: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477" y="1849388"/>
            <a:ext cx="83529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Пригласить представителей управляющей компании для выяснения причин проблемной ситуации в доме и составления акта;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Фонд с заявлением (можно приложить фото проблемного участка дома) и актом от управляющей компании;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организует комиссионный выезд. Если проблема в доме относится к гарантийному случаю, то определяется объем работ и сроки их выполнения.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2" name="Picture 2" descr="http://www.ukrboard.com.ua/imgs/board/9/2372109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89568"/>
            <a:ext cx="1415804" cy="141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2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667" t="38429" r="28913" b="33939"/>
          <a:stretch/>
        </p:blipFill>
        <p:spPr bwMode="auto">
          <a:xfrm>
            <a:off x="1" y="1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12119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информационной открытости Фонда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676117"/>
            <a:ext cx="2808312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сделал Фонд?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3059832" y="841276"/>
            <a:ext cx="1224136" cy="4680520"/>
          </a:xfrm>
          <a:prstGeom prst="leftBrac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841276"/>
            <a:ext cx="4572508" cy="10119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информационно-разъяснительной и консультационной работы с населением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5976" y="2006225"/>
            <a:ext cx="4572508" cy="10119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проведение обучающих семинаров для собственников по вопросам капитального ремонта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1015" y="3181536"/>
            <a:ext cx="4572508" cy="10119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официального сайта, работа в социальных сетях, работа со СМИ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5976" y="4448840"/>
            <a:ext cx="4572508" cy="10119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обучающих пособий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капремонту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57403" y="1203644"/>
            <a:ext cx="288032" cy="3054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49080" y="2370680"/>
            <a:ext cx="288032" cy="3054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49080" y="3534810"/>
            <a:ext cx="288032" cy="3054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57403" y="4704753"/>
            <a:ext cx="288032" cy="3054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76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547664" y="-10184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информационно-разъяснительной работы с населением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90940"/>
            <a:ext cx="3809833" cy="21430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0" y="1345332"/>
            <a:ext cx="4067944" cy="24407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81" y="3457951"/>
            <a:ext cx="3844694" cy="2162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3106982"/>
            <a:ext cx="4382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 семинар для собственников, март 2017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1737" y="990940"/>
            <a:ext cx="4558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 семинар для собственников, ноябрь 2017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9181" y="5071143"/>
            <a:ext cx="3844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 семинар для органов местного самоуправления, апрель 2017</a:t>
            </a:r>
            <a:endParaRPr lang="ru-RU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23214" y="232611"/>
            <a:ext cx="5580558" cy="657976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Фотоотчет о ходе выполнения капитального ремонта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1826" y="5339693"/>
            <a:ext cx="3120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Нижний Тагил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94" y="1116996"/>
            <a:ext cx="2789886" cy="20924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34" y="1118658"/>
            <a:ext cx="2680861" cy="2010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34" y="3233738"/>
            <a:ext cx="2653873" cy="19904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93" y="3318839"/>
            <a:ext cx="2857956" cy="19053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80904" y="750443"/>
            <a:ext cx="102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9922" y="756003"/>
            <a:ext cx="102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1627" y="4537687"/>
            <a:ext cx="2580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Октябрьской революции, д. 29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2166" y="1190470"/>
            <a:ext cx="2580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Гастелло, д. 13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18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13" y="2778898"/>
            <a:ext cx="4064000" cy="27000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73" y="64923"/>
            <a:ext cx="3902440" cy="2591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2027" y="2656793"/>
            <a:ext cx="2092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Корепина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2027" y="64923"/>
            <a:ext cx="2822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Первомайская, 99Б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5" y="1393804"/>
            <a:ext cx="3780420" cy="2592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605" y="3601767"/>
            <a:ext cx="2337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Бабушкина, 6Б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05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6"/>
          <a:stretch/>
        </p:blipFill>
        <p:spPr>
          <a:xfrm>
            <a:off x="4992047" y="1044959"/>
            <a:ext cx="3085148" cy="1980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1827" y="5257767"/>
            <a:ext cx="3660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Невьянский городской округ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2061" y="2609486"/>
            <a:ext cx="2706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Карла Маркса, д.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23214" y="232611"/>
            <a:ext cx="5580558" cy="657976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Фотоотчет о ходе выполнения капитального ремонта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b="11382"/>
          <a:stretch/>
        </p:blipFill>
        <p:spPr>
          <a:xfrm>
            <a:off x="1280640" y="979936"/>
            <a:ext cx="2871314" cy="20434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4"/>
          <a:stretch/>
        </p:blipFill>
        <p:spPr>
          <a:xfrm>
            <a:off x="4992047" y="3100136"/>
            <a:ext cx="3085148" cy="22118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06" y="3117045"/>
            <a:ext cx="2877448" cy="215808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59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23214" y="232611"/>
            <a:ext cx="5580558" cy="657976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Фотоотчет о ходе выполнения капитального ремонта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1753" y="5330279"/>
            <a:ext cx="414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город Екатеринбург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0"/>
          <a:stretch/>
        </p:blipFill>
        <p:spPr>
          <a:xfrm>
            <a:off x="1091614" y="1002017"/>
            <a:ext cx="3000333" cy="2036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b="17666"/>
          <a:stretch/>
        </p:blipFill>
        <p:spPr>
          <a:xfrm>
            <a:off x="4966231" y="992943"/>
            <a:ext cx="3051964" cy="2036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31" y="3125455"/>
            <a:ext cx="3051964" cy="22889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2165" r="3338"/>
          <a:stretch/>
        </p:blipFill>
        <p:spPr>
          <a:xfrm>
            <a:off x="1061038" y="3161085"/>
            <a:ext cx="3027780" cy="2244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49210" y="962960"/>
            <a:ext cx="102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6388" y="3049569"/>
            <a:ext cx="102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1607" y="3060839"/>
            <a:ext cx="102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1607" y="984401"/>
            <a:ext cx="102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2067" y="2675061"/>
            <a:ext cx="3387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3 Пятилетки, д. 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3122" y="5036616"/>
            <a:ext cx="3387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пер. Парковый, д. 39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5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667" t="38429" r="28913" b="33939"/>
          <a:stretch/>
        </p:blipFill>
        <p:spPr bwMode="auto">
          <a:xfrm>
            <a:off x="1" y="1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70497" y="330535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25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57788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о ходе выполнения капитального ремонта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24539"/>
            <a:ext cx="3037077" cy="2022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13284"/>
            <a:ext cx="3053980" cy="2033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38860"/>
            <a:ext cx="3053980" cy="2033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" y="3244719"/>
            <a:ext cx="3045180" cy="20275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1600" y="288702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Карпинского, 17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48641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Советская, 1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290277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Советская, 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3006" y="490013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Октябрьская, 27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7120" y="526946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Волчанский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округ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/>
          </p:nvPr>
        </p:nvGraphicFramePr>
        <p:xfrm>
          <a:off x="3017468" y="1476122"/>
          <a:ext cx="3168352" cy="260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395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691680" y="-166836"/>
            <a:ext cx="7370216" cy="10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и текущий ремонт. В чем разница?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76" y="1993404"/>
            <a:ext cx="1839999" cy="1777545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603982"/>
            <a:ext cx="3384376" cy="25913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84848" y="579136"/>
            <a:ext cx="3035624" cy="2839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13284"/>
            <a:ext cx="3384376" cy="46805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и своевременное проведение работ;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износа конструкций, инженерного оборудования, отделки;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проведения должна обеспечивать эффективную эксплуатацию здания;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УК, ТСЖ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84848" y="913284"/>
            <a:ext cx="3035624" cy="46805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Масштабные строительно-монтажные работы;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замена изношенных систем;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эксплуатационных характеристик здания;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проведения – 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раз в 30 лет;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региональный оператор или собственники жилья</a:t>
            </a:r>
          </a:p>
          <a:p>
            <a:pPr algn="ctr"/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7609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6963" r="1963"/>
          <a:stretch>
            <a:fillRect/>
          </a:stretch>
        </p:blipFill>
        <p:spPr bwMode="auto">
          <a:xfrm>
            <a:off x="35496" y="2785492"/>
            <a:ext cx="910850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337220"/>
            <a:ext cx="818114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www.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fkr66.ru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E-mail: fkr66@mail.ru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Телефон «горячей линии»: +7 (343) 287-54-54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8-800-300-80-88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9574"/>
            <a:ext cx="2123727" cy="8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1600" y="-395403"/>
            <a:ext cx="7713315" cy="130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ремонт. Что изменилось?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0" y="0"/>
            <a:ext cx="1587318" cy="52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158625" y="547720"/>
            <a:ext cx="1958567" cy="4199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2014 года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10831" y="564820"/>
            <a:ext cx="2311457" cy="4199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2014 года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062555"/>
            <a:ext cx="4091921" cy="45312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финансировался государством в рамках отдельных 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выполняли управляющие 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Малый охват и низкая эффективность строительно-монтажных 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работ.</a:t>
            </a:r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Arial" panose="020B0604020202020204" pitchFamily="34" charset="0"/>
              <a:buChar char="•"/>
            </a:pPr>
            <a:endParaRPr lang="ru-RU" sz="162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0966" y="1062556"/>
            <a:ext cx="4611189" cy="45312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жилищное законодательство, которые определили правовые основы организации и проведения капитального ремонта, а также 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собственников жилья в процесс его финансирования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субъекте РФ сформирована своя Региональная программа капитального 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региональный оператор (Фонд</a:t>
            </a:r>
            <a:r>
              <a:rPr lang="ru-RU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101200"/>
            <a:ext cx="7128792" cy="657976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33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Региональная система капитального ремонта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71634" y="1263159"/>
            <a:ext cx="642071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  <a:p>
            <a:endParaRPr lang="ru-RU" sz="15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807" y="4819491"/>
            <a:ext cx="2345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Аккумулирование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взносов и финансирование работ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60" y="3787917"/>
            <a:ext cx="1151224" cy="115122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472630" y="4842650"/>
            <a:ext cx="1663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Техзаказчик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22" y="3748598"/>
            <a:ext cx="1092096" cy="92443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380176" y="4765705"/>
            <a:ext cx="2214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Информационно-консультационная работа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9" y="710723"/>
            <a:ext cx="2016825" cy="28432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92" y="724668"/>
            <a:ext cx="2756728" cy="2756728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6346522" y="1480255"/>
            <a:ext cx="1800200" cy="970234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sz="150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76" y="2538174"/>
            <a:ext cx="1784248" cy="1115155"/>
          </a:xfrm>
          <a:prstGeom prst="rect">
            <a:avLst/>
          </a:prstGeom>
        </p:spPr>
      </p:pic>
      <p:sp>
        <p:nvSpPr>
          <p:cNvPr id="24" name="Стрелка вправо 23"/>
          <p:cNvSpPr/>
          <p:nvPr/>
        </p:nvSpPr>
        <p:spPr>
          <a:xfrm>
            <a:off x="2861810" y="558319"/>
            <a:ext cx="3240360" cy="10452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26" name="Стрелка вправо 25"/>
          <p:cNvSpPr/>
          <p:nvPr/>
        </p:nvSpPr>
        <p:spPr>
          <a:xfrm>
            <a:off x="2701890" y="3511269"/>
            <a:ext cx="3240360" cy="10452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2" name="Плюс 1"/>
          <p:cNvSpPr/>
          <p:nvPr/>
        </p:nvSpPr>
        <p:spPr>
          <a:xfrm>
            <a:off x="2411143" y="1692018"/>
            <a:ext cx="660073" cy="720080"/>
          </a:xfrm>
          <a:prstGeom prst="mathPlus">
            <a:avLst/>
          </a:prstGeom>
          <a:solidFill>
            <a:srgbClr val="62B32C"/>
          </a:solidFill>
          <a:ln>
            <a:solidFill>
              <a:srgbClr val="62B3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4" name="TextBox 3"/>
          <p:cNvSpPr txBox="1"/>
          <p:nvPr/>
        </p:nvSpPr>
        <p:spPr>
          <a:xfrm>
            <a:off x="6346522" y="759176"/>
            <a:ext cx="1716496" cy="707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</a:p>
          <a:p>
            <a:r>
              <a:rPr lang="ru-RU" sz="1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капитального</a:t>
            </a:r>
          </a:p>
          <a:p>
            <a:r>
              <a:rPr lang="ru-RU" sz="13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 </a:t>
            </a:r>
            <a:r>
              <a:rPr lang="ru-RU" sz="1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62000" y="3677598"/>
            <a:ext cx="7620000" cy="5715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9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7" y="3759025"/>
            <a:ext cx="1919914" cy="959957"/>
          </a:xfrm>
          <a:prstGeom prst="rect">
            <a:avLst/>
          </a:prstGeom>
        </p:spPr>
      </p:pic>
      <p:pic>
        <p:nvPicPr>
          <p:cNvPr id="1026" name="Picture 2" descr="Картинки по запросу информировани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95" y="3768136"/>
            <a:ext cx="862838" cy="112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993390" y="4819491"/>
            <a:ext cx="2276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Организация взаимодействия участников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42487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63688" y="121196"/>
            <a:ext cx="6912768" cy="657976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33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Способы формирования фонда капитального ремонта </a:t>
            </a:r>
            <a:endParaRPr lang="ru-RU" sz="2333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168745" y="900368"/>
            <a:ext cx="2952328" cy="62693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счет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4048" y="910718"/>
            <a:ext cx="2952328" cy="6326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«Общий котел»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1648495"/>
            <a:ext cx="4320480" cy="406650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Аккумулирование средств собственников жилья одного многоквартирного дома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денежных средств только на ремонт этого дома.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выполнение ремонта лежит на собственниках.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4008" y="1627878"/>
            <a:ext cx="4464496" cy="403330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полученные от собственников жилья в одних домах, могут использоваться на возвратной основе для финансирования капитального ремонта в других домах.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выполнение ремонта лежит на региональном операторе.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1020" r="60726" b="66380"/>
          <a:stretch/>
        </p:blipFill>
        <p:spPr>
          <a:xfrm>
            <a:off x="395536" y="823273"/>
            <a:ext cx="720080" cy="7200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3" t="22281" r="21398" b="66379"/>
          <a:stretch/>
        </p:blipFill>
        <p:spPr>
          <a:xfrm>
            <a:off x="8046132" y="823273"/>
            <a:ext cx="763564" cy="76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47664" y="120801"/>
            <a:ext cx="7270141" cy="657976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3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Взнос на капитальный ремонт в </a:t>
            </a:r>
            <a:r>
              <a:rPr lang="ru-RU" sz="233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2019-2020 году</a:t>
            </a:r>
            <a:endParaRPr lang="ru-RU" sz="233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6" y="1636394"/>
            <a:ext cx="7790659" cy="14231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" y="2524594"/>
            <a:ext cx="3741768" cy="319040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3923928" y="2425452"/>
            <a:ext cx="1872208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9,36 рублей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54092"/>
            <a:ext cx="1728192" cy="291632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68381" y="83680"/>
            <a:ext cx="7056784" cy="912101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необходимо платить за капитальный </a:t>
            </a:r>
            <a:r>
              <a:rPr lang="ru-RU" sz="2333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ремонт?</a:t>
            </a:r>
            <a:endParaRPr lang="ru-RU" sz="23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1057300"/>
            <a:ext cx="7416824" cy="43924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8115" indent="-238115" algn="just">
              <a:lnSpc>
                <a:spcPct val="107000"/>
              </a:lnSpc>
              <a:spcAft>
                <a:spcPts val="667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Оплата взносов – обязанность, предусмотренная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ч. 1 ст. 169 ЖК РФ;</a:t>
            </a:r>
          </a:p>
          <a:p>
            <a:pPr marL="238115" indent="-238115" algn="just">
              <a:lnSpc>
                <a:spcPct val="107000"/>
              </a:lnSpc>
              <a:spcAft>
                <a:spcPts val="667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ремонта и сроки его проведения зависят от уровня собираемости взносов</a:t>
            </a:r>
          </a:p>
          <a:p>
            <a:pPr marL="238115" indent="-238115" algn="just">
              <a:lnSpc>
                <a:spcPct val="107000"/>
              </a:lnSpc>
              <a:spcAft>
                <a:spcPts val="667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не платить за капремонт, начисляются пени</a:t>
            </a:r>
          </a:p>
          <a:p>
            <a:pPr marL="238115" indent="-238115" algn="just">
              <a:lnSpc>
                <a:spcPct val="107000"/>
              </a:lnSpc>
              <a:spcAft>
                <a:spcPts val="667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Задолженность по оплате взносов на капремонт лишает собственника права на получение льгот 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5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667" t="38429" r="28913" b="33939"/>
          <a:stretch/>
        </p:blipFill>
        <p:spPr bwMode="auto">
          <a:xfrm>
            <a:off x="0" y="0"/>
            <a:ext cx="1587318" cy="52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151112" y="-627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Очередность включения домов в Региональную программу капитального ремонта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824722"/>
            <a:ext cx="8604956" cy="29688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год постройки дома;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физический износ общего имущества в доме;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год проведения последнего капитального ремонта общего имущества в многоквартирном доме;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наличие коллективных (общедомовых) приборов учета потребления ресурсов;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полнота поступления взносов на капитальный ремонт от собственников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6137" t="33200" r="38976" b="26200"/>
          <a:stretch/>
        </p:blipFill>
        <p:spPr>
          <a:xfrm>
            <a:off x="5161690" y="3865612"/>
            <a:ext cx="3409419" cy="1771421"/>
          </a:xfrm>
          <a:prstGeom prst="rec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86070" y="4438540"/>
            <a:ext cx="1931216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www.fkr66.ru</a:t>
            </a:r>
            <a:endParaRPr lang="ru-RU" sz="216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264960" y="4600558"/>
            <a:ext cx="583265" cy="32403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2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19288" t="58400" r="72837" b="34600"/>
          <a:stretch/>
        </p:blipFill>
        <p:spPr>
          <a:xfrm>
            <a:off x="2950786" y="4438540"/>
            <a:ext cx="1343823" cy="671912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4456787" y="4622187"/>
            <a:ext cx="583265" cy="32403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20"/>
          </a:p>
        </p:txBody>
      </p:sp>
    </p:spTree>
    <p:extLst>
      <p:ext uri="{BB962C8B-B14F-4D97-AF65-F5344CB8AC3E}">
        <p14:creationId xmlns:p14="http://schemas.microsoft.com/office/powerpoint/2010/main" val="25984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339752" y="132454"/>
            <a:ext cx="6042248" cy="657976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33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Виды работ по капитальному ремонту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477" y="634368"/>
            <a:ext cx="2952328" cy="17372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внутридомовых инженерных систем электро-, тепло-, водоснабжения, водоотведения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5172" y="833779"/>
            <a:ext cx="2104702" cy="7903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крыши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721597"/>
            <a:ext cx="1792178" cy="9035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емонт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фасада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1" y="4755890"/>
            <a:ext cx="2890300" cy="6938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лифтового оборудования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32031" y="4558388"/>
            <a:ext cx="2780330" cy="7659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подвальных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1" y="1252311"/>
            <a:ext cx="5263798" cy="3158278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1971690" y="2989515"/>
            <a:ext cx="2070230" cy="1558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051810" y="3394476"/>
            <a:ext cx="900100" cy="15152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4048458" y="3820731"/>
            <a:ext cx="1923925" cy="727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191938" y="1375334"/>
            <a:ext cx="1260139" cy="2552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843808" y="2316340"/>
            <a:ext cx="448028" cy="582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709315" y="2281436"/>
            <a:ext cx="243468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27 972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программе капремонта Свердловской области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16113</TotalTime>
  <Words>887</Words>
  <Application>Microsoft Office PowerPoint</Application>
  <PresentationFormat>Экран (16:10)</PresentationFormat>
  <Paragraphs>151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1_Тема Office</vt:lpstr>
      <vt:lpstr>Тема Office</vt:lpstr>
      <vt:lpstr>2_Тема Office</vt:lpstr>
      <vt:lpstr>Капитальный ремонт.  Что нужно знать собственникам жилья перед началом ремонтных работ в доме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GKX</dc:creator>
  <cp:lastModifiedBy>Гирш Евгения Аркадьевна</cp:lastModifiedBy>
  <cp:revision>608</cp:revision>
  <cp:lastPrinted>2019-10-14T09:51:29Z</cp:lastPrinted>
  <dcterms:created xsi:type="dcterms:W3CDTF">2015-06-18T04:37:54Z</dcterms:created>
  <dcterms:modified xsi:type="dcterms:W3CDTF">2019-10-15T06:12:32Z</dcterms:modified>
</cp:coreProperties>
</file>