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52" r:id="rId1"/>
  </p:sldMasterIdLst>
  <p:notesMasterIdLst>
    <p:notesMasterId r:id="rId23"/>
  </p:notesMasterIdLst>
  <p:sldIdLst>
    <p:sldId id="256" r:id="rId2"/>
    <p:sldId id="258" r:id="rId3"/>
    <p:sldId id="423" r:id="rId4"/>
    <p:sldId id="424" r:id="rId5"/>
    <p:sldId id="425" r:id="rId6"/>
    <p:sldId id="426" r:id="rId7"/>
    <p:sldId id="427" r:id="rId8"/>
    <p:sldId id="270" r:id="rId9"/>
    <p:sldId id="419" r:id="rId10"/>
    <p:sldId id="415" r:id="rId11"/>
    <p:sldId id="417" r:id="rId12"/>
    <p:sldId id="422" r:id="rId13"/>
    <p:sldId id="416" r:id="rId14"/>
    <p:sldId id="418" r:id="rId15"/>
    <p:sldId id="420" r:id="rId16"/>
    <p:sldId id="421" r:id="rId17"/>
    <p:sldId id="428" r:id="rId18"/>
    <p:sldId id="429" r:id="rId19"/>
    <p:sldId id="430" r:id="rId20"/>
    <p:sldId id="431" r:id="rId21"/>
    <p:sldId id="400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99673-3F56-412B-9248-73D9768986EF}" type="datetimeFigureOut">
              <a:rPr lang="ru-RU" smtClean="0"/>
              <a:pPr/>
              <a:t>16.03.2020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A1E53-8EC4-453A-AFF6-7DA287A09A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6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4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6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9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31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3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75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12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2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3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07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43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4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1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0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7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57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3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0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E01C8-68DC-44E4-B5B0-5B218CFEA55D}" type="datetime1">
              <a:rPr lang="en-US" smtClean="0"/>
              <a:pPr/>
              <a:t>3/16/2020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1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4194" y="683312"/>
            <a:ext cx="10074224" cy="5193322"/>
          </a:xfrm>
        </p:spPr>
        <p:txBody>
          <a:bodyPr>
            <a:noAutofit/>
          </a:bodyPr>
          <a:lstStyle/>
          <a:p>
            <a:pPr algn="ctr"/>
            <a:endParaRPr lang="ru-RU" sz="4000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ru-RU" sz="4000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исполнения подрядными организациями гарантийных обязательств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1"/>
            <a:ext cx="5167983" cy="169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5866" y="4248879"/>
            <a:ext cx="8250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сектора  по контролю за исполнением гарантийных обязательств договорного отдела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содействия капитальному ремонту общего имущества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</a:p>
          <a:p>
            <a:pPr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Екатерина Михайловна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09485" y="581476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2020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269253"/>
            <a:ext cx="9498226" cy="8087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dk1">
                      <a:tint val="66000"/>
                      <a:satMod val="160000"/>
                    </a:schemeClr>
                  </a:gs>
                  <a:gs pos="50000">
                    <a:schemeClr val="dk1">
                      <a:tint val="44500"/>
                      <a:satMod val="160000"/>
                    </a:schemeClr>
                  </a:gs>
                  <a:gs pos="100000">
                    <a:schemeClr val="dk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339547" y="-40863"/>
            <a:ext cx="9794789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управляющей компании по надлежащему содержанию и эксплуатации общедомового имущества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616" y="1317519"/>
            <a:ext cx="958669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от 13.08.2006 N 491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99254" y="3237470"/>
            <a:ext cx="86950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имущества, обеспечивающий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выявление несоответствия состояния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имущества требованиям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законодательства Российской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«а» п.10 ПП РФ № 491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algn="just"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«з» п.10 ПП РФ № 491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7794" y="2323070"/>
            <a:ext cx="10799805" cy="659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включает в себя содержание общедомового имущества?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 r="35373" b="8588"/>
          <a:stretch/>
        </p:blipFill>
        <p:spPr>
          <a:xfrm>
            <a:off x="102907" y="3237470"/>
            <a:ext cx="2912141" cy="322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248931" y="-169050"/>
            <a:ext cx="9794789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управляющей компании по надлежащему содержанию и эксплуатации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" y="1027609"/>
            <a:ext cx="1145883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проверку кровли на отсутствие протечек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деформации и повреждения несущих кровельных конструкций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проверять состояние защитных бетонных плит и ограждений и других элементов на эксплуатируемых крышах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проверять температурно-влажностный режим и воздухообмен на чердаке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состояние оборудования или устройств, предотвращающих образование наледи и сосулек;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197708" y="1027609"/>
            <a:ext cx="428368" cy="4426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197708" y="1964890"/>
            <a:ext cx="428368" cy="4426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97708" y="3184552"/>
            <a:ext cx="428368" cy="4426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197708" y="4407888"/>
            <a:ext cx="428368" cy="4426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197708" y="5758894"/>
            <a:ext cx="428368" cy="44269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7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248931" y="-169050"/>
            <a:ext cx="9794789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управляющей компании по надлежащему содержанию и эксплуатации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561" y="1130729"/>
            <a:ext cx="753762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проверять и при необходимости производить очистку кровли и водоотводящих устройств от мусора,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грязи, снега и наледи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препятствующих стоку дождевых и талых вод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выявлении нарушений, приводящих 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протечкам - выполнять незамедлительное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устранение. В остальных случаях 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 восстановительных работ (при необходимости), проведение восстановительных работ.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1" y="1218636"/>
            <a:ext cx="451143" cy="4755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0" y="3720040"/>
            <a:ext cx="451143" cy="475529"/>
          </a:xfrm>
          <a:prstGeom prst="rect">
            <a:avLst/>
          </a:prstGeom>
        </p:spPr>
      </p:pic>
      <p:pic>
        <p:nvPicPr>
          <p:cNvPr id="2050" name="Picture 2" descr="https://www.barahla.net/images/photo/2/20151126/7891584/big/144852048385939800_b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786" r="19579" b="4402"/>
          <a:stretch/>
        </p:blipFill>
        <p:spPr bwMode="auto">
          <a:xfrm>
            <a:off x="8062784" y="1694165"/>
            <a:ext cx="3838832" cy="38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339547" y="-40863"/>
            <a:ext cx="9794789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управляющей компании по надлежащему содержанию крыши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A6395E5-5BE4-4652-84A8-3C02F350FBDF}"/>
              </a:ext>
            </a:extLst>
          </p:cNvPr>
          <p:cNvSpPr/>
          <p:nvPr/>
        </p:nvSpPr>
        <p:spPr>
          <a:xfrm>
            <a:off x="172427" y="5914160"/>
            <a:ext cx="11817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4.6.4.6., 4.6.1.1., 4.6.2.4. 4.6.1.23.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Правительства РФ от 27.09.2003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7304" y="1668002"/>
            <a:ext cx="63272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беспечивать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исправное состояние конструкций чердачного помещения, кровли и системы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водоотвода;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Очищать крыши с наружным водоотводом от снега: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накопление снега слоем более 30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см. </a:t>
            </a:r>
            <a:r>
              <a:rPr lang="ru-RU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оттепелях снег следует сбрасывать при меньшей </a:t>
            </a:r>
            <a:r>
              <a:rPr lang="ru-RU" sz="2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толщине.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188"/>
          <a:stretch/>
        </p:blipFill>
        <p:spPr>
          <a:xfrm>
            <a:off x="172428" y="1882185"/>
            <a:ext cx="5244876" cy="31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03870" y="211497"/>
            <a:ext cx="11088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правляющая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должна допускать: 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281" y="6412353"/>
            <a:ext cx="9374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4.6.1.1. Постановления Правительства РФ от 27.09.2003 №170 </a:t>
            </a:r>
            <a:endParaRPr lang="ru-RU" sz="2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63561" y="868555"/>
            <a:ext cx="7105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засорение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обледенение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воронок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-1322" r="-450" b="40541"/>
          <a:stretch/>
        </p:blipFill>
        <p:spPr>
          <a:xfrm>
            <a:off x="494269" y="1822316"/>
            <a:ext cx="4959180" cy="4394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8" t="25706" r="21972" b="38978"/>
          <a:stretch/>
        </p:blipFill>
        <p:spPr>
          <a:xfrm>
            <a:off x="5659392" y="1919480"/>
            <a:ext cx="4522573" cy="4303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3418703" y="2084173"/>
            <a:ext cx="1037967" cy="1153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9003956" y="2084172"/>
            <a:ext cx="1037967" cy="1153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140145" y="1832877"/>
            <a:ext cx="1037967" cy="1153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9" t="32550" r="45275" b="57241"/>
          <a:stretch/>
        </p:blipFill>
        <p:spPr>
          <a:xfrm>
            <a:off x="9182448" y="4042994"/>
            <a:ext cx="2803604" cy="2313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9424086" y="4277603"/>
            <a:ext cx="1845276" cy="16846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248931" y="-169050"/>
            <a:ext cx="9794789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управляющей компании по надлежащему содержанию крыши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5" y="1414541"/>
            <a:ext cx="5814620" cy="4343707"/>
          </a:xfrm>
          <a:prstGeom prst="rect">
            <a:avLst/>
          </a:prstGeom>
        </p:spPr>
      </p:pic>
      <p:pic>
        <p:nvPicPr>
          <p:cNvPr id="1026" name="Picture 2" descr="http://tkgorod.ru/uploads/ckeditor/pictures/5072/content_KIR_734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04" b="58"/>
          <a:stretch/>
        </p:blipFill>
        <p:spPr bwMode="auto">
          <a:xfrm>
            <a:off x="6171129" y="1414541"/>
            <a:ext cx="5872591" cy="43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3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99072" y="243789"/>
            <a:ext cx="9794789" cy="1299779"/>
          </a:xfrm>
        </p:spPr>
        <p:txBody>
          <a:bodyPr>
            <a:no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чищать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снега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-3363" r="-1261" b="35616"/>
          <a:stretch/>
        </p:blipFill>
        <p:spPr>
          <a:xfrm>
            <a:off x="4185283" y="2265150"/>
            <a:ext cx="4042772" cy="23171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00" y="1307450"/>
            <a:ext cx="3623619" cy="4831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9121"/>
          <a:stretch/>
        </p:blipFill>
        <p:spPr>
          <a:xfrm>
            <a:off x="125444" y="1307450"/>
            <a:ext cx="3985824" cy="48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392085"/>
            <a:ext cx="4838467" cy="4364298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898845" y="404664"/>
            <a:ext cx="8381731" cy="2851517"/>
          </a:xfrm>
          <a:prstGeom prst="wedgeRoundRectCallout">
            <a:avLst>
              <a:gd name="adj1" fmla="val -61461"/>
              <a:gd name="adj2" fmla="val -321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898845" y="1355170"/>
            <a:ext cx="8640960" cy="156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качественное проведение капитального ремонта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участники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 выполнять свои обязательства</a:t>
            </a:r>
          </a:p>
          <a:p>
            <a:endParaRPr lang="ru-RU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865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412671" y="3418369"/>
            <a:ext cx="9360944" cy="14795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12671" y="1513782"/>
            <a:ext cx="9360944" cy="16559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553206" y="252060"/>
            <a:ext cx="8900189" cy="16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организаций по содержанию общего имущества многоквартирных домов</a:t>
            </a:r>
          </a:p>
          <a:p>
            <a:endParaRPr lang="ru-RU" sz="33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119" y="1654809"/>
            <a:ext cx="9669496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технического мониторинга состояния крыш многоквартирных домов (плановые и внеплановые осмотры)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Своевременная очистка снега с крыш, настенных желобов (Правила и нормы технической эксплуатации жилищного фонда)</a:t>
            </a:r>
          </a:p>
          <a:p>
            <a:endParaRPr lang="ru-RU" sz="2160" dirty="0"/>
          </a:p>
        </p:txBody>
      </p:sp>
      <p:pic>
        <p:nvPicPr>
          <p:cNvPr id="3074" name="Picture 2" descr="https://gorodok.bz/upload/medialibrary/b36/b36f178ea811455ad090d01d9ad6d5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4971829"/>
            <a:ext cx="1685788" cy="168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9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97833" y="2809517"/>
            <a:ext cx="10023514" cy="27641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97833" y="1082677"/>
            <a:ext cx="10023514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93978" y="27568"/>
            <a:ext cx="8900189" cy="16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подрядных организаций</a:t>
            </a:r>
          </a:p>
          <a:p>
            <a:endParaRPr lang="ru-RU" sz="33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4243" y="1125659"/>
            <a:ext cx="9850694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ремонтные работы качественно, согласно всем нормативно-правовым документам, СП (СНиП) и ГОСТ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ремонте кровель уделять должное внимание: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настенным желобам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ендовым</a:t>
            </a: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конькам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узлам примыкания</a:t>
            </a:r>
          </a:p>
          <a:p>
            <a:endParaRPr lang="ru-RU" sz="216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229" y="3144445"/>
            <a:ext cx="4192529" cy="24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8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305" y="-91486"/>
            <a:ext cx="9233041" cy="121570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Нормативное регулирование в части исполнения подрядчиком гарантийных обязательств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5675" y="1247117"/>
            <a:ext cx="11195221" cy="7369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на работы по капитальному ремонту дома – 5 лет</a:t>
            </a:r>
          </a:p>
          <a:p>
            <a:pPr marL="0" indent="0" algn="just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" y="2108807"/>
            <a:ext cx="120601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гарантирует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устранить за свой счет дефекты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капитального ремонта, если они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возникли в результате нарушения технологии производства работ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1.1, п. 6.1.21, п. 9.1. договора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Обязанность Подрядчика за несение гарантийных обязательств возникает после передачи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капитального ремонта в эксплуатацию организации, осуществляющей управление МКД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6" y="755349"/>
            <a:ext cx="724929" cy="122875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540476" y="5326487"/>
            <a:ext cx="10585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не несет ответственности в период гарантийного срока за ущерб, причиненный Объекту третьими лицами или ненадлежащей эксплуатацией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2" y="5326487"/>
            <a:ext cx="1048514" cy="1103378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1" y="5213060"/>
            <a:ext cx="12192000" cy="164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24714" y="6721475"/>
            <a:ext cx="12192000" cy="1647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61" y="853644"/>
            <a:ext cx="1394351" cy="13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97833" y="1213012"/>
            <a:ext cx="10023514" cy="15686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293978" y="211005"/>
            <a:ext cx="8900189" cy="16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3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организаций строительного контроля</a:t>
            </a:r>
          </a:p>
          <a:p>
            <a:endParaRPr lang="ru-RU" sz="33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3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4243" y="1213012"/>
            <a:ext cx="9850694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>
              <a:buFont typeface="Arial" panose="020B0604020202020204" pitchFamily="34" charset="0"/>
              <a:buChar char="•"/>
            </a:pPr>
            <a:r>
              <a:rPr lang="ru-RU" sz="28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контроль качества выполнения строительно-монтажных работ на объектах капитального ремонта на каждом этапе СМР</a:t>
            </a:r>
          </a:p>
          <a:p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6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996952"/>
            <a:ext cx="3563401" cy="351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1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963" r="1963"/>
          <a:stretch>
            <a:fillRect/>
          </a:stretch>
        </p:blipFill>
        <p:spPr bwMode="auto">
          <a:xfrm>
            <a:off x="652196" y="3342590"/>
            <a:ext cx="1093020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01670" y="1661801"/>
            <a:ext cx="7344816" cy="681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80" dirty="0"/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Электронный адрес Фонда: 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  <a:hlinkClick r:id="rId3"/>
              </a:rPr>
              <a:t>www.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  <a:hlinkClick r:id="rId3"/>
              </a:rPr>
              <a:t>fkr66.ru</a:t>
            </a:r>
            <a:endParaRPr lang="ru-RU" sz="28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Телефон «горячей линии»: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7 (343) 287-54-54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8-800-300-80-88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880" dirty="0"/>
              <a:t/>
            </a:r>
            <a:br>
              <a:rPr lang="ru-RU" sz="2880" dirty="0"/>
            </a:br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88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862760" cy="1265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6651" y="1172437"/>
            <a:ext cx="7575728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7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595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9525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983854" y="-186740"/>
            <a:ext cx="10208146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организации документооборота по выполнению гарантийных обязательств</a:t>
            </a: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ttps://www.bestpartner.fi/wp-content/uploads/2017/12/original_size.jpg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2131" y="1493100"/>
            <a:ext cx="3082543" cy="171965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</a:t>
            </a:r>
          </a:p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собственников, УК, ОМС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3258832" y="2138971"/>
            <a:ext cx="692707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86331" y="2012699"/>
            <a:ext cx="2787790" cy="100814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</a:t>
            </a:r>
            <a:endParaRPr lang="ru-RU" sz="21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50010" b="45160"/>
          <a:stretch/>
        </p:blipFill>
        <p:spPr bwMode="auto">
          <a:xfrm>
            <a:off x="4301464" y="931815"/>
            <a:ext cx="2192104" cy="10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>
            <a:off x="6826406" y="2138971"/>
            <a:ext cx="2084093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910499" y="1493100"/>
            <a:ext cx="3082543" cy="174305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Уведомление о комиссионном осмотре </a:t>
            </a:r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endParaRPr lang="ru-RU" sz="21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odles.edusite.ru/images/gaze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81" y="1041785"/>
            <a:ext cx="966550" cy="10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123392" y="3792128"/>
            <a:ext cx="64837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строительного контроля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сектора обеспечения гарантийных обязательства РО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9261" y="4553687"/>
            <a:ext cx="1742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 rot="10800000">
            <a:off x="4795573" y="3723503"/>
            <a:ext cx="504827" cy="2614476"/>
          </a:xfrm>
          <a:prstGeom prst="rightBrac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1" name="Овал 30"/>
          <p:cNvSpPr/>
          <p:nvPr/>
        </p:nvSpPr>
        <p:spPr>
          <a:xfrm>
            <a:off x="0" y="1292673"/>
            <a:ext cx="604867" cy="6048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4073" y="1064070"/>
            <a:ext cx="252793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дней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регистрации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st2.depositphotos.com/3643473/6063/i/950/depositphotos_60639061-stock-photo-person-with-alarm-clo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52" y="2485411"/>
            <a:ext cx="1556577" cy="11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www.bestpartner.fi/wp-content/uploads/2017/12/original_size.jpg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701" y="1677182"/>
            <a:ext cx="2806082" cy="3469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на объект для выявления недостатков в период гарантийной эксплуатации МКД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3029216" y="1748818"/>
            <a:ext cx="692707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71346" y="1145074"/>
            <a:ext cx="7992286" cy="173704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 выявленных в течение гарантийного срока недостатках </a:t>
            </a:r>
          </a:p>
          <a:p>
            <a:pPr algn="ctr"/>
            <a:r>
              <a:rPr lang="ru-RU" sz="288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определением сроков их устранения подрядной организацией</a:t>
            </a:r>
            <a:endParaRPr lang="ru-RU" sz="216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4278" y="1575999"/>
            <a:ext cx="604867" cy="6048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92554" y="4018190"/>
            <a:ext cx="7971077" cy="97927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 выявленных в течение гарантийного срока недостатках</a:t>
            </a:r>
            <a:endParaRPr lang="ru-RU" sz="21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3029216" y="4291801"/>
            <a:ext cx="692707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92554" y="2956085"/>
            <a:ext cx="7971077" cy="67631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6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причина в ненадлежащем выполнении ПО работ по капитальному ремонту</a:t>
            </a:r>
            <a:endParaRPr lang="ru-RU" sz="168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81950" y="5092741"/>
            <a:ext cx="7981681" cy="102400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6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16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не являются следствием нарушения технологии </a:t>
            </a:r>
            <a:r>
              <a:rPr lang="ru-RU" sz="216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работ, случай не относится к гарантийному</a:t>
            </a:r>
            <a:endParaRPr lang="ru-RU" sz="168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198299" y="-218982"/>
            <a:ext cx="9993701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организации документооборота по выполнению гарантийных обязательств</a:t>
            </a: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img.favpng.com/19/9/8/clip-art-vector-graphics-clipboard-illustration-image-png-favpng-d3E2U5cJFQ5ZThiye6EAvUi4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8336" r="13877" b="4399"/>
          <a:stretch/>
        </p:blipFill>
        <p:spPr bwMode="auto">
          <a:xfrm>
            <a:off x="2848549" y="5159019"/>
            <a:ext cx="873374" cy="8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mg.favpng.com/19/9/8/clip-art-vector-graphics-clipboard-illustration-image-png-favpng-d3E2U5cJFQ5ZThiye6EAvUi4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8336" r="13877" b="4399"/>
          <a:stretch/>
        </p:blipFill>
        <p:spPr bwMode="auto">
          <a:xfrm>
            <a:off x="2897972" y="811987"/>
            <a:ext cx="873374" cy="8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8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8753" y="12845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www.bestpartner.fi/wp-content/uploads/2017/12/original_size.jpg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1892" y="1007591"/>
            <a:ext cx="6123756" cy="1834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 выявленных </a:t>
            </a:r>
          </a:p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гарантийного срока недостатках  </a:t>
            </a:r>
          </a:p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сроков их устранения</a:t>
            </a:r>
          </a:p>
        </p:txBody>
      </p:sp>
      <p:sp>
        <p:nvSpPr>
          <p:cNvPr id="16" name="Овал 15"/>
          <p:cNvSpPr/>
          <p:nvPr/>
        </p:nvSpPr>
        <p:spPr>
          <a:xfrm>
            <a:off x="149101" y="779370"/>
            <a:ext cx="604867" cy="6048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6334897" y="1592359"/>
            <a:ext cx="256196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60488" y="1289925"/>
            <a:ext cx="3024336" cy="10369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8753" y="3069061"/>
            <a:ext cx="12183247" cy="1189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149101" y="3583510"/>
            <a:ext cx="4638562" cy="2297525"/>
          </a:xfrm>
          <a:prstGeom prst="roundRect">
            <a:avLst>
              <a:gd name="adj" fmla="val 141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Повторный выезд (УК, ПО, СК) для фиксации устранения/</a:t>
            </a:r>
          </a:p>
          <a:p>
            <a:pPr algn="ctr"/>
            <a:r>
              <a:rPr lang="ru-RU" sz="26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неустранения</a:t>
            </a:r>
            <a:r>
              <a:rPr lang="ru-RU" sz="26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недостатков после указанных сроков</a:t>
            </a:r>
          </a:p>
        </p:txBody>
      </p:sp>
      <p:sp>
        <p:nvSpPr>
          <p:cNvPr id="24" name="Овал 23"/>
          <p:cNvSpPr/>
          <p:nvPr/>
        </p:nvSpPr>
        <p:spPr>
          <a:xfrm>
            <a:off x="73143" y="3161534"/>
            <a:ext cx="604867" cy="6048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491438" y="3588116"/>
            <a:ext cx="2428954" cy="5184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устранены</a:t>
            </a:r>
          </a:p>
        </p:txBody>
      </p:sp>
      <p:sp>
        <p:nvSpPr>
          <p:cNvPr id="37" name="Стрелка вправо 36"/>
          <p:cNvSpPr/>
          <p:nvPr/>
        </p:nvSpPr>
        <p:spPr>
          <a:xfrm>
            <a:off x="5003923" y="3631321"/>
            <a:ext cx="39905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24167" y="3583510"/>
            <a:ext cx="3391441" cy="11037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осмотра, фиксация частичного устранения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5003923" y="5393170"/>
            <a:ext cx="39905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487078" y="5362577"/>
            <a:ext cx="2476600" cy="5184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4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устранены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663093" y="5003552"/>
            <a:ext cx="3391441" cy="8774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об устранении недостатков</a:t>
            </a:r>
          </a:p>
        </p:txBody>
      </p:sp>
      <p:sp>
        <p:nvSpPr>
          <p:cNvPr id="35" name="Стрелка вправо 34"/>
          <p:cNvSpPr/>
          <p:nvPr/>
        </p:nvSpPr>
        <p:spPr>
          <a:xfrm>
            <a:off x="8150757" y="5393170"/>
            <a:ext cx="39905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40" name="Стрелка вправо 39"/>
          <p:cNvSpPr/>
          <p:nvPr/>
        </p:nvSpPr>
        <p:spPr>
          <a:xfrm>
            <a:off x="8092214" y="3627158"/>
            <a:ext cx="39905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>
            <a:off x="2198299" y="-228351"/>
            <a:ext cx="9993701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организации документооборота по выполнению гарантийных обязательств</a:t>
            </a: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003" y="911145"/>
            <a:ext cx="2837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месяц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устранение,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работы несезонные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909" y="1942193"/>
            <a:ext cx="1187328" cy="88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www.bestpartner.fi/wp-content/uploads/2017/12/original_size.jpg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43298" y="1885352"/>
            <a:ext cx="5332595" cy="10361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Претензия  в адрес подрядной организации с требованием: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3286237" y="2023404"/>
            <a:ext cx="3457061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8447" y="1929931"/>
            <a:ext cx="2787790" cy="10081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оператор</a:t>
            </a:r>
            <a:endParaRPr lang="ru-RU" sz="216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50010" b="45160"/>
          <a:stretch/>
        </p:blipFill>
        <p:spPr bwMode="auto">
          <a:xfrm>
            <a:off x="796290" y="823626"/>
            <a:ext cx="2192104" cy="10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122650" y="1580642"/>
            <a:ext cx="604867" cy="6048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20444" y="1149374"/>
            <a:ext cx="383887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6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216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16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устранены </a:t>
            </a:r>
            <a:r>
              <a:rPr lang="ru-RU" sz="216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6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6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6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</a:t>
            </a:r>
            <a:r>
              <a:rPr lang="ru-RU" sz="216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6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Акте сроки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0324" y="2986171"/>
            <a:ext cx="6886355" cy="38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устранить выявленные нарушения в установленный срок с предоставлением акта об устранении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либо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мотивированный отказ с приложением документов/ материалов, подтверждающих наличие оснований для отказа</a:t>
            </a:r>
          </a:p>
          <a:p>
            <a:endParaRPr lang="ru-RU" sz="216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2" y="3571837"/>
            <a:ext cx="3454313" cy="2901623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198299" y="-219125"/>
            <a:ext cx="9993701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организации документооборота по выполнению гарантийных обязательств</a:t>
            </a: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609602" y="0"/>
            <a:ext cx="2116424" cy="6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s://www.bestpartner.fi/wp-content/uploads/2017/12/original_size.jpg"/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endParaRPr lang="ru-RU" sz="216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79702" y="1429785"/>
            <a:ext cx="5180574" cy="409464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аукцион для устранения недостатков силами 3-х лиц </a:t>
            </a:r>
            <a:endParaRPr lang="ru-RU" sz="288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либо </a:t>
            </a:r>
          </a:p>
          <a:p>
            <a:pPr algn="ctr"/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подача </a:t>
            </a:r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иска в суд об </a:t>
            </a:r>
            <a:r>
              <a:rPr lang="ru-RU" sz="288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обязании</a:t>
            </a:r>
            <a:r>
              <a:rPr lang="ru-RU" sz="28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устранить недостатки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3248319" y="2932048"/>
            <a:ext cx="3631383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6" name="Прямоугольник 5"/>
          <p:cNvSpPr/>
          <p:nvPr/>
        </p:nvSpPr>
        <p:spPr>
          <a:xfrm>
            <a:off x="2901501" y="1868485"/>
            <a:ext cx="420886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6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</a:t>
            </a:r>
            <a:r>
              <a:rPr lang="ru-RU" sz="216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выполнила</a:t>
            </a:r>
            <a:r>
              <a:rPr lang="ru-RU" sz="216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гарантийные обязательства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5" y="1429785"/>
            <a:ext cx="2984861" cy="2341067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191423" y="1808383"/>
            <a:ext cx="604867" cy="60486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198299" y="-228351"/>
            <a:ext cx="9993701" cy="123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8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организации документооборота по выполнению гарантийных обязательств</a:t>
            </a:r>
            <a:endParaRPr lang="ru-RU" sz="28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1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2080185/ff3badbd-6ebf-4077-bc5c-b62c65ff98a6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4" y="3784374"/>
            <a:ext cx="862408" cy="95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148282" y="4543815"/>
            <a:ext cx="683740" cy="683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8282" y="1972283"/>
            <a:ext cx="683740" cy="683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12324" y="0"/>
            <a:ext cx="10305535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собственников жилья при обнаружении недостатков после завершения капитального ремонта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11611" y="1892267"/>
            <a:ext cx="848909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Обратиться с заявлением в управляющую компанию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первичного акта осмотра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недостатке в доме.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№ 354, п. 13,14 Правил содержания общего имущества в многоквартирном доме, утвержденных постановлением Правительства РФ № 491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AutoNum type="arabicPeriod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отсутствия реакции УК,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обратиться с заявлением 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Фонд, рассказать 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возникшем недостатке после капитального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осмотра и т.д.;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862313" y="2243969"/>
            <a:ext cx="2419007" cy="49427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862313" y="4737080"/>
            <a:ext cx="2419007" cy="49427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http://nedvicon.ru/wp-content/uploads/2015/04/kv_vtori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13" y="974271"/>
            <a:ext cx="2031086" cy="13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50010" b="45160"/>
          <a:stretch/>
        </p:blipFill>
        <p:spPr bwMode="auto">
          <a:xfrm>
            <a:off x="1792556" y="3905115"/>
            <a:ext cx="1411523" cy="68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Стрелка вправо 17"/>
          <p:cNvSpPr/>
          <p:nvPr/>
        </p:nvSpPr>
        <p:spPr>
          <a:xfrm>
            <a:off x="1429191" y="4103939"/>
            <a:ext cx="361939" cy="313577"/>
          </a:xfrm>
          <a:prstGeom prst="rightArrow">
            <a:avLst>
              <a:gd name="adj1" fmla="val 43333"/>
              <a:gd name="adj2" fmla="val 4817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34214"/>
          <a:stretch/>
        </p:blipFill>
        <p:spPr>
          <a:xfrm>
            <a:off x="1929533" y="1490523"/>
            <a:ext cx="1518002" cy="834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1"/>
          <a:stretch/>
        </p:blipFill>
        <p:spPr>
          <a:xfrm>
            <a:off x="641611" y="856289"/>
            <a:ext cx="1302520" cy="992659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168877" y="3966843"/>
            <a:ext cx="683740" cy="683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Овал 5"/>
          <p:cNvSpPr/>
          <p:nvPr/>
        </p:nvSpPr>
        <p:spPr>
          <a:xfrm>
            <a:off x="148282" y="1840242"/>
            <a:ext cx="683740" cy="683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667" t="38429" r="28913" b="33939"/>
          <a:stretch/>
        </p:blipFill>
        <p:spPr bwMode="auto">
          <a:xfrm>
            <a:off x="1" y="1"/>
            <a:ext cx="2339546" cy="76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12324" y="0"/>
            <a:ext cx="10000735" cy="1299779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действий собственников жилья при обнаружении недостатков после завершения капитального ремонта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8130" y="1727510"/>
            <a:ext cx="84231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Региональный оператор организует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комиссионный выезд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представителей подрядной организации, организации строительного контроля, специалистов Фонда, УК и собственников жилья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AutoNum type="arabicPeriod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проблема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 к гарантийному случаю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определяется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устранения недостатков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079158" y="2276847"/>
            <a:ext cx="2401330" cy="49427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1079158" y="4403448"/>
            <a:ext cx="2413688" cy="49427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8" y="3320454"/>
            <a:ext cx="2097430" cy="12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12197</TotalTime>
  <Words>859</Words>
  <Application>Microsoft Office PowerPoint</Application>
  <PresentationFormat>Широкоэкранный</PresentationFormat>
  <Paragraphs>158</Paragraphs>
  <Slides>21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Нормативное регулирование в части исполнения подрядчиком гарантийных обязательств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действий собственников жилья при обнаружении недостатков после завершения капитального ремонта</vt:lpstr>
      <vt:lpstr>Порядок действий собственников жилья при обнаружении недостатков после завершения капитального ремонта</vt:lpstr>
      <vt:lpstr>Обязанности управляющей компании по надлежащему содержанию и эксплуатации общедомового имущества</vt:lpstr>
      <vt:lpstr>Обязанности управляющей компании по надлежащему содержанию и эксплуатации</vt:lpstr>
      <vt:lpstr>Обязанности управляющей компании по надлежащему содержанию и эксплуатации</vt:lpstr>
      <vt:lpstr>Обязанности управляющей компании по надлежащему содержанию крыши</vt:lpstr>
      <vt:lpstr>Презентация PowerPoint</vt:lpstr>
      <vt:lpstr>Обязанности управляющей компании по надлежащему содержанию крыши</vt:lpstr>
      <vt:lpstr>очищать отмостку от снега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повышения квалификации «Бережливое производство»</dc:title>
  <dc:creator>Vladimir Romashov</dc:creator>
  <cp:lastModifiedBy>Гирш Евгения Аркадьевна</cp:lastModifiedBy>
  <cp:revision>269</cp:revision>
  <cp:lastPrinted>2020-03-16T07:03:12Z</cp:lastPrinted>
  <dcterms:created xsi:type="dcterms:W3CDTF">2017-07-31T08:25:00Z</dcterms:created>
  <dcterms:modified xsi:type="dcterms:W3CDTF">2020-03-16T07:57:00Z</dcterms:modified>
</cp:coreProperties>
</file>