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715000" type="screen16x1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10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57213" y="817563"/>
            <a:ext cx="6445250" cy="402907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56000" y="5105464"/>
            <a:ext cx="6047640" cy="483656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707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7074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ftr"/>
          </p:nvPr>
        </p:nvSpPr>
        <p:spPr>
          <a:xfrm>
            <a:off x="0" y="10211290"/>
            <a:ext cx="3280680" cy="53707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95" name="PlaceHolder 6"/>
          <p:cNvSpPr>
            <a:spLocks noGrp="1"/>
          </p:cNvSpPr>
          <p:nvPr>
            <p:ph type="sldNum"/>
          </p:nvPr>
        </p:nvSpPr>
        <p:spPr>
          <a:xfrm>
            <a:off x="4278960" y="10211290"/>
            <a:ext cx="3280680" cy="537074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1381DBF-4D16-41F0-9310-CCC29B4EF803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350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79680" y="4777212"/>
            <a:ext cx="5437080" cy="390754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3"/>
          <p:cNvSpPr/>
          <p:nvPr/>
        </p:nvSpPr>
        <p:spPr>
          <a:xfrm>
            <a:off x="3850560" y="9428479"/>
            <a:ext cx="2944440" cy="4969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0DC3B6E-5B06-4FBB-81E1-54E1F87E231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6320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79680" y="4777212"/>
            <a:ext cx="5437440" cy="3907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8" name="CustomShape 3"/>
          <p:cNvSpPr/>
          <p:nvPr/>
        </p:nvSpPr>
        <p:spPr>
          <a:xfrm>
            <a:off x="3850560" y="9428479"/>
            <a:ext cx="2944800" cy="4972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72BDBE6-F527-41ED-BB74-F05C73A538D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432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7880"/>
            <a:ext cx="8229240" cy="442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33704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022080" y="3068280"/>
            <a:ext cx="26496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06828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337040"/>
            <a:ext cx="401580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068280"/>
            <a:ext cx="822924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88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8880" cy="331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9920"/>
            <a:ext cx="82288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7880"/>
            <a:ext cx="8229240" cy="954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kr66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0" y="1446480"/>
            <a:ext cx="9142920" cy="1978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Выборочный капитальный ремонт лифтового оборудования </a:t>
            </a:r>
            <a:r>
              <a:t/>
            </a:r>
            <a:br/>
            <a:r>
              <a:rPr lang="ru-RU" sz="4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(для МКД со спецсчетами)</a:t>
            </a:r>
            <a:endParaRPr lang="ru-RU" sz="4000" b="0" strike="noStrike" spc="-1">
              <a:latin typeface="Arial"/>
            </a:endParaRPr>
          </a:p>
        </p:txBody>
      </p:sp>
      <p:pic>
        <p:nvPicPr>
          <p:cNvPr id="197" name="Picture 2"/>
          <p:cNvPicPr/>
          <p:nvPr/>
        </p:nvPicPr>
        <p:blipFill>
          <a:blip r:embed="rId3"/>
          <a:srcRect l="31677" t="38429" r="28913" b="33938"/>
          <a:stretch/>
        </p:blipFill>
        <p:spPr>
          <a:xfrm>
            <a:off x="107640" y="90360"/>
            <a:ext cx="2944080" cy="965880"/>
          </a:xfrm>
          <a:prstGeom prst="rect">
            <a:avLst/>
          </a:prstGeom>
          <a:ln w="9360">
            <a:noFill/>
          </a:ln>
        </p:spPr>
      </p:pic>
      <p:sp>
        <p:nvSpPr>
          <p:cNvPr id="198" name="CustomShape 2"/>
          <p:cNvSpPr/>
          <p:nvPr/>
        </p:nvSpPr>
        <p:spPr>
          <a:xfrm>
            <a:off x="107640" y="3918240"/>
            <a:ext cx="6797520" cy="84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  <a:spcBef>
                <a:spcPts val="601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Заместитель генерального директора Регионального Фонда капитального ремонта МКД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601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Свердловской области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601"/>
              </a:spcBef>
            </a:pPr>
            <a:r>
              <a:rPr lang="ru-RU" sz="3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Мокроусов Александр Геннадьевич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7025040" y="4864320"/>
            <a:ext cx="21866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г. Екатеринбург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29 августа 2019 год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1645200" y="378720"/>
            <a:ext cx="7369560" cy="792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Виды работ при капитальном ремонте лифтового оборудования, которые можно провести по специальному счету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201" name="Picture 2"/>
          <p:cNvPicPr/>
          <p:nvPr/>
        </p:nvPicPr>
        <p:blipFill>
          <a:blip r:embed="rId3"/>
          <a:srcRect l="31673" t="38429" r="28913" b="33938"/>
          <a:stretch/>
        </p:blipFill>
        <p:spPr>
          <a:xfrm>
            <a:off x="30960" y="38520"/>
            <a:ext cx="1762920" cy="578520"/>
          </a:xfrm>
          <a:prstGeom prst="rect">
            <a:avLst/>
          </a:prstGeom>
          <a:ln w="9360">
            <a:noFill/>
          </a:ln>
        </p:spPr>
      </p:pic>
      <p:sp>
        <p:nvSpPr>
          <p:cNvPr id="202" name="CustomShape 2"/>
          <p:cNvSpPr/>
          <p:nvPr/>
        </p:nvSpPr>
        <p:spPr>
          <a:xfrm>
            <a:off x="2712600" y="1912320"/>
            <a:ext cx="3916800" cy="53820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Замена кабины лифта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2712600" y="2766240"/>
            <a:ext cx="3916800" cy="57888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Замена главного привода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2712600" y="3660840"/>
            <a:ext cx="3916800" cy="74232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Замена привода дверей кабины лифта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2712600" y="4719240"/>
            <a:ext cx="3916800" cy="54864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Замена станции управления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206" name="Рисунок 1"/>
          <p:cNvPicPr/>
          <p:nvPr/>
        </p:nvPicPr>
        <p:blipFill>
          <a:blip r:embed="rId4"/>
          <a:stretch/>
        </p:blipFill>
        <p:spPr>
          <a:xfrm>
            <a:off x="182880" y="3442680"/>
            <a:ext cx="2271960" cy="2271960"/>
          </a:xfrm>
          <a:prstGeom prst="rect">
            <a:avLst/>
          </a:prstGeom>
          <a:ln>
            <a:noFill/>
          </a:ln>
        </p:spPr>
      </p:pic>
      <p:pic>
        <p:nvPicPr>
          <p:cNvPr id="207" name="Рисунок 12"/>
          <p:cNvPicPr/>
          <p:nvPr/>
        </p:nvPicPr>
        <p:blipFill>
          <a:blip r:embed="rId4"/>
          <a:stretch/>
        </p:blipFill>
        <p:spPr>
          <a:xfrm>
            <a:off x="6871680" y="3345480"/>
            <a:ext cx="2271960" cy="2271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6458040" y="5297040"/>
            <a:ext cx="2056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A05DE59-D097-456C-8E4D-31FFF7FCD8BD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3</a:t>
            </a:fld>
            <a:endParaRPr lang="ru-RU" sz="900" b="0" strike="noStrike" spc="-1">
              <a:latin typeface="Arial"/>
            </a:endParaRPr>
          </a:p>
        </p:txBody>
      </p:sp>
      <p:pic>
        <p:nvPicPr>
          <p:cNvPr id="209" name="Picture 2"/>
          <p:cNvPicPr/>
          <p:nvPr/>
        </p:nvPicPr>
        <p:blipFill>
          <a:blip r:embed="rId2"/>
          <a:srcRect l="31673" t="38429" r="28913" b="33938"/>
          <a:stretch/>
        </p:blipFill>
        <p:spPr>
          <a:xfrm>
            <a:off x="0" y="9360"/>
            <a:ext cx="1753920" cy="575280"/>
          </a:xfrm>
          <a:prstGeom prst="rect">
            <a:avLst/>
          </a:prstGeom>
          <a:ln w="9360">
            <a:noFill/>
          </a:ln>
        </p:spPr>
      </p:pic>
      <p:sp>
        <p:nvSpPr>
          <p:cNvPr id="210" name="CustomShape 2"/>
          <p:cNvSpPr/>
          <p:nvPr/>
        </p:nvSpPr>
        <p:spPr>
          <a:xfrm>
            <a:off x="4248720" y="62280"/>
            <a:ext cx="1573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Алгоритм действий для проведения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ремонтных работ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507960" y="3757320"/>
            <a:ext cx="2267280" cy="1016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Специальный счет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2" name="CustomShape 4"/>
          <p:cNvSpPr/>
          <p:nvPr/>
        </p:nvSpPr>
        <p:spPr>
          <a:xfrm>
            <a:off x="4513320" y="2294280"/>
            <a:ext cx="4330080" cy="1853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Ответственность за организацию и проведение капитального ремонта ложится на собственников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3" name="CustomShape 5"/>
          <p:cNvSpPr/>
          <p:nvPr/>
        </p:nvSpPr>
        <p:spPr>
          <a:xfrm>
            <a:off x="2961360" y="2710440"/>
            <a:ext cx="1287000" cy="848160"/>
          </a:xfrm>
          <a:prstGeom prst="mathEqual">
            <a:avLst>
              <a:gd name="adj1" fmla="val 23520"/>
              <a:gd name="adj2" fmla="val 11760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214" name="Рисунок 6"/>
          <p:cNvPicPr/>
          <p:nvPr/>
        </p:nvPicPr>
        <p:blipFill>
          <a:blip r:embed="rId3"/>
          <a:srcRect l="6319" t="61262" r="81679" b="-622"/>
          <a:stretch/>
        </p:blipFill>
        <p:spPr>
          <a:xfrm>
            <a:off x="877320" y="1171440"/>
            <a:ext cx="1528560" cy="250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6458040" y="5297040"/>
            <a:ext cx="2056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1D5B20D-8485-4C7D-93A1-EB4B73FE0F5E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4</a:t>
            </a:fld>
            <a:endParaRPr lang="ru-RU" sz="900" b="0" strike="noStrike" spc="-1">
              <a:latin typeface="Arial"/>
            </a:endParaRPr>
          </a:p>
        </p:txBody>
      </p:sp>
      <p:pic>
        <p:nvPicPr>
          <p:cNvPr id="216" name="Picture 2"/>
          <p:cNvPicPr/>
          <p:nvPr/>
        </p:nvPicPr>
        <p:blipFill>
          <a:blip r:embed="rId2"/>
          <a:srcRect l="31673" t="38429" r="28913" b="33938"/>
          <a:stretch/>
        </p:blipFill>
        <p:spPr>
          <a:xfrm>
            <a:off x="0" y="9360"/>
            <a:ext cx="1753920" cy="575280"/>
          </a:xfrm>
          <a:prstGeom prst="rect">
            <a:avLst/>
          </a:prstGeom>
          <a:ln w="9360">
            <a:noFill/>
          </a:ln>
        </p:spPr>
      </p:pic>
      <p:sp>
        <p:nvSpPr>
          <p:cNvPr id="217" name="CustomShape 2"/>
          <p:cNvSpPr/>
          <p:nvPr/>
        </p:nvSpPr>
        <p:spPr>
          <a:xfrm>
            <a:off x="4248000" y="37080"/>
            <a:ext cx="15739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Алгоритм действий для проведения 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ремонтных работ 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4946760" y="4045320"/>
            <a:ext cx="4103640" cy="15552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подрядную организацию, имеющую право проводить работы по ремонту лифтового оборудования;</a:t>
            </a:r>
            <a:endParaRPr lang="ru-RU" sz="1800" b="0" strike="noStrike" spc="-1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стоимость ремонтных работ.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317880" y="4078800"/>
            <a:ext cx="4185720" cy="15552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Направить пакет документов владельцу специального счета для последующего финансирования ремонтных  работ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0" name="CustomShape 5"/>
          <p:cNvSpPr/>
          <p:nvPr/>
        </p:nvSpPr>
        <p:spPr>
          <a:xfrm>
            <a:off x="87840" y="1726200"/>
            <a:ext cx="4403520" cy="1168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Составить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акт технического состояния лифта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(это делает специализированная организация по обслуживанию лифта)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87840" y="1045440"/>
            <a:ext cx="893160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проведения работ при частичном ремонте лифтового оборудования необходимо: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4977360" y="1710720"/>
            <a:ext cx="4092840" cy="11808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Подготовить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сметный расчет на планируемые к выполнению ремонтные работы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3" name="CustomShape 8"/>
          <p:cNvSpPr/>
          <p:nvPr/>
        </p:nvSpPr>
        <p:spPr>
          <a:xfrm>
            <a:off x="4345200" y="2282040"/>
            <a:ext cx="941400" cy="5248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4" name="CustomShape 9"/>
          <p:cNvSpPr/>
          <p:nvPr/>
        </p:nvSpPr>
        <p:spPr>
          <a:xfrm>
            <a:off x="4977360" y="3211560"/>
            <a:ext cx="4041720" cy="655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Провести общее собрание собственников и определить: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5" name="CustomShape 10"/>
          <p:cNvSpPr/>
          <p:nvPr/>
        </p:nvSpPr>
        <p:spPr>
          <a:xfrm>
            <a:off x="6702480" y="2774880"/>
            <a:ext cx="592200" cy="4363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6" name="CustomShape 11"/>
          <p:cNvSpPr/>
          <p:nvPr/>
        </p:nvSpPr>
        <p:spPr>
          <a:xfrm>
            <a:off x="6729480" y="3863160"/>
            <a:ext cx="59220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7" name="CustomShape 12"/>
          <p:cNvSpPr/>
          <p:nvPr/>
        </p:nvSpPr>
        <p:spPr>
          <a:xfrm flipH="1">
            <a:off x="4248000" y="4496040"/>
            <a:ext cx="941400" cy="5248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458040" y="5297040"/>
            <a:ext cx="2056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B909E1A-37C2-4D7B-BD23-7DF09F549169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5</a:t>
            </a:fld>
            <a:endParaRPr lang="ru-RU" sz="900" b="0" strike="noStrike" spc="-1">
              <a:latin typeface="Arial"/>
            </a:endParaRPr>
          </a:p>
        </p:txBody>
      </p:sp>
      <p:pic>
        <p:nvPicPr>
          <p:cNvPr id="229" name="Picture 2"/>
          <p:cNvPicPr/>
          <p:nvPr/>
        </p:nvPicPr>
        <p:blipFill>
          <a:blip r:embed="rId2"/>
          <a:srcRect l="31673" t="38429" r="28913" b="33938"/>
          <a:stretch/>
        </p:blipFill>
        <p:spPr>
          <a:xfrm>
            <a:off x="0" y="9360"/>
            <a:ext cx="1753920" cy="575280"/>
          </a:xfrm>
          <a:prstGeom prst="rect">
            <a:avLst/>
          </a:prstGeom>
          <a:ln w="9360">
            <a:noFill/>
          </a:ln>
        </p:spPr>
      </p:pic>
      <p:sp>
        <p:nvSpPr>
          <p:cNvPr id="230" name="CustomShape 2"/>
          <p:cNvSpPr/>
          <p:nvPr/>
        </p:nvSpPr>
        <p:spPr>
          <a:xfrm>
            <a:off x="1754280" y="125280"/>
            <a:ext cx="68864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Порядок финансирования работ при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частичной замене лифтового оборудования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70720" y="1090440"/>
            <a:ext cx="8646120" cy="475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Банк перечисляет денежные средства со специального счета по указанию владельца специального счета при предоставлении следующих документов: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Оригинал либо заверенная копия протокола </a:t>
            </a: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общего собрания собственников, содержащего решение о выполнении ремонтных работ;</a:t>
            </a:r>
            <a:endParaRPr lang="ru-R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Договор с подрядной организацией о выполнении ремонтных работ</a:t>
            </a: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, предусматривающий установление </a:t>
            </a: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гарантийного срока не менее 5 лет;</a:t>
            </a:r>
            <a:endParaRPr lang="ru-R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Акт приемки выполненных работ</a:t>
            </a: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по договору. 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(п.2 ст.177 Жилищного Кодекса РФ)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</p:txBody>
      </p:sp>
      <p:pic>
        <p:nvPicPr>
          <p:cNvPr id="232" name="Рисунок 2"/>
          <p:cNvPicPr/>
          <p:nvPr/>
        </p:nvPicPr>
        <p:blipFill>
          <a:blip r:embed="rId3"/>
          <a:stretch/>
        </p:blipFill>
        <p:spPr>
          <a:xfrm>
            <a:off x="6904440" y="4256280"/>
            <a:ext cx="1736280" cy="145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1571400" y="153000"/>
            <a:ext cx="7455240" cy="99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к протоколу общего собрания собственников жилья по вопросу частичной замены лифтового оборудования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211320" y="1568247"/>
            <a:ext cx="8215790" cy="18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marL="360" algn="just">
              <a:lnSpc>
                <a:spcPct val="90000"/>
              </a:lnSpc>
              <a:spcBef>
                <a:spcPts val="751"/>
              </a:spcBef>
            </a:pPr>
            <a:r>
              <a:rPr lang="ru-RU" sz="8000" b="0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Протокол должен содержать решения о:</a:t>
            </a:r>
            <a:endParaRPr lang="ru-RU" sz="8000" b="0" u="sng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44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ru-RU" sz="8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Перечне услуг и (или) работ по капитальному ремонту;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44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ru-RU" sz="8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Предельно допустимой стоимости услуг и (или) работ по капитальному ремонту;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44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ru-RU" sz="8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Сроках проведения капитального ремонта;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44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ru-RU" sz="8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Источниках финансирования капитального ремонта;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440" indent="-342720" algn="just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ru-RU" sz="8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Лице, которое от имени всех собственников будет участвовать в приемке выполненных работ, в том числе подписывать акты. 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90000"/>
              </a:lnSpc>
              <a:spcBef>
                <a:spcPts val="751"/>
              </a:spcBef>
            </a:pPr>
            <a:r>
              <a:rPr lang="ru-RU" sz="8000" b="1" i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(ч.5.1 ст. 189 Жилищного Кодекса РФ)</a:t>
            </a:r>
            <a:endParaRPr lang="ru-RU" sz="8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90000"/>
              </a:lnSpc>
              <a:spcBef>
                <a:spcPts val="751"/>
              </a:spcBef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751"/>
              </a:spcBef>
            </a:pPr>
            <a:endParaRPr lang="ru-RU" sz="3200" b="0" strike="noStrike" spc="-1" dirty="0">
              <a:latin typeface="Arial"/>
            </a:endParaRPr>
          </a:p>
          <a:p>
            <a:pPr marL="360" algn="just">
              <a:lnSpc>
                <a:spcPct val="90000"/>
              </a:lnSpc>
              <a:spcBef>
                <a:spcPts val="751"/>
              </a:spcBef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751"/>
              </a:spcBef>
            </a:pPr>
            <a:endParaRPr lang="ru-RU" sz="3200" b="0" strike="noStrike" spc="-1" dirty="0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6458040" y="5297040"/>
            <a:ext cx="2056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9EBDF57-2513-4A7F-8467-BBF00BBC1956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6</a:t>
            </a:fld>
            <a:endParaRPr lang="ru-RU" sz="900" b="0" strike="noStrike" spc="-1">
              <a:latin typeface="Arial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2"/>
          <a:srcRect l="31673" t="38429" r="28913" b="33938"/>
          <a:stretch/>
        </p:blipFill>
        <p:spPr>
          <a:xfrm>
            <a:off x="0" y="0"/>
            <a:ext cx="1753920" cy="575280"/>
          </a:xfrm>
          <a:prstGeom prst="rect">
            <a:avLst/>
          </a:prstGeom>
          <a:ln w="9360">
            <a:noFill/>
          </a:ln>
        </p:spPr>
      </p:pic>
      <p:pic>
        <p:nvPicPr>
          <p:cNvPr id="237" name="Рисунок 1"/>
          <p:cNvPicPr/>
          <p:nvPr/>
        </p:nvPicPr>
        <p:blipFill>
          <a:blip r:embed="rId3"/>
          <a:stretch/>
        </p:blipFill>
        <p:spPr>
          <a:xfrm>
            <a:off x="211320" y="4338720"/>
            <a:ext cx="665280" cy="1127880"/>
          </a:xfrm>
          <a:prstGeom prst="rect">
            <a:avLst/>
          </a:prstGeom>
          <a:ln>
            <a:noFill/>
          </a:ln>
        </p:spPr>
      </p:pic>
      <p:sp>
        <p:nvSpPr>
          <p:cNvPr id="238" name="CustomShape 4"/>
          <p:cNvSpPr/>
          <p:nvPr/>
        </p:nvSpPr>
        <p:spPr>
          <a:xfrm>
            <a:off x="877320" y="4422240"/>
            <a:ext cx="814932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 algn="just">
              <a:lnSpc>
                <a:spcPct val="90000"/>
              </a:lnSpc>
              <a:spcBef>
                <a:spcPts val="751"/>
              </a:spcBef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Протокол должен быть оформлен согласно требованиям, утвержденным Министерством строительства и ЖКХ РФ -  </a:t>
            </a:r>
            <a:r>
              <a:t/>
            </a:r>
            <a:br/>
            <a:r>
              <a:rPr lang="ru-RU" sz="20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Приказ от 28.01.2019 №44/пр.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689840" y="232920"/>
            <a:ext cx="7137720" cy="95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Гарантийный срок на работы и лифтовое оборудование при частичной замене</a:t>
            </a:r>
            <a:r>
              <a:t/>
            </a:r>
            <a:br/>
            <a:endParaRPr lang="ru-RU" sz="24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107640" y="1072080"/>
            <a:ext cx="8496360" cy="135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6553080" y="5297040"/>
            <a:ext cx="2133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2BFAB63-D3B7-4474-8A34-64BEF783DB2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  <p:pic>
        <p:nvPicPr>
          <p:cNvPr id="242" name="Picture 2"/>
          <p:cNvPicPr/>
          <p:nvPr/>
        </p:nvPicPr>
        <p:blipFill>
          <a:blip r:embed="rId2"/>
          <a:srcRect l="31673" t="38429" r="28913" b="33938"/>
          <a:stretch/>
        </p:blipFill>
        <p:spPr>
          <a:xfrm>
            <a:off x="-720" y="0"/>
            <a:ext cx="1690200" cy="578520"/>
          </a:xfrm>
          <a:prstGeom prst="rect">
            <a:avLst/>
          </a:prstGeom>
          <a:ln w="9360">
            <a:noFill/>
          </a:ln>
        </p:spPr>
      </p:pic>
      <p:sp>
        <p:nvSpPr>
          <p:cNvPr id="243" name="CustomShape 4"/>
          <p:cNvSpPr/>
          <p:nvPr/>
        </p:nvSpPr>
        <p:spPr>
          <a:xfrm>
            <a:off x="314640" y="1678320"/>
            <a:ext cx="3240360" cy="8524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 выполненные работы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4" name="CustomShape 5"/>
          <p:cNvSpPr/>
          <p:nvPr/>
        </p:nvSpPr>
        <p:spPr>
          <a:xfrm>
            <a:off x="5475600" y="1678320"/>
            <a:ext cx="3240360" cy="8524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 оборудование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6"/>
          <p:cNvSpPr/>
          <p:nvPr/>
        </p:nvSpPr>
        <p:spPr>
          <a:xfrm>
            <a:off x="1272960" y="2706480"/>
            <a:ext cx="1133640" cy="108216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46" name="CustomShape 7"/>
          <p:cNvSpPr/>
          <p:nvPr/>
        </p:nvSpPr>
        <p:spPr>
          <a:xfrm>
            <a:off x="6485760" y="2724480"/>
            <a:ext cx="1133640" cy="108216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47" name="CustomShape 8"/>
          <p:cNvSpPr/>
          <p:nvPr/>
        </p:nvSpPr>
        <p:spPr>
          <a:xfrm>
            <a:off x="219600" y="3975120"/>
            <a:ext cx="3240360" cy="1467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 менее </a:t>
            </a: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5 лет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момента подписания акта приемки выполненных работ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9"/>
          <p:cNvSpPr/>
          <p:nvPr/>
        </p:nvSpPr>
        <p:spPr>
          <a:xfrm>
            <a:off x="5445720" y="3951000"/>
            <a:ext cx="3240360" cy="1467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Определяется производителем данного оборудования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9" name="CustomShape 10"/>
          <p:cNvSpPr/>
          <p:nvPr/>
        </p:nvSpPr>
        <p:spPr>
          <a:xfrm>
            <a:off x="2895120" y="1069560"/>
            <a:ext cx="3240360" cy="85248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Гарантийный срок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Picture 2"/>
          <p:cNvPicPr/>
          <p:nvPr/>
        </p:nvPicPr>
        <p:blipFill>
          <a:blip r:embed="rId2"/>
          <a:srcRect t="36964" r="1965"/>
          <a:stretch/>
        </p:blipFill>
        <p:spPr>
          <a:xfrm>
            <a:off x="35640" y="2785320"/>
            <a:ext cx="9107280" cy="2879280"/>
          </a:xfrm>
          <a:prstGeom prst="rect">
            <a:avLst/>
          </a:prstGeom>
          <a:ln w="9360">
            <a:noFill/>
          </a:ln>
        </p:spPr>
      </p:pic>
      <p:sp>
        <p:nvSpPr>
          <p:cNvPr id="251" name="CustomShape 1"/>
          <p:cNvSpPr/>
          <p:nvPr/>
        </p:nvSpPr>
        <p:spPr>
          <a:xfrm>
            <a:off x="1043640" y="913320"/>
            <a:ext cx="7099920" cy="53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Благодарю за внимание !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Web-сайт: </a:t>
            </a:r>
            <a:r>
              <a:rPr lang="ru-RU" sz="2400" b="0" u="sng" strike="noStrike" spc="-1">
                <a:solidFill>
                  <a:srgbClr val="0000FF"/>
                </a:solidFill>
                <a:uFillTx/>
                <a:latin typeface="Times New Roman"/>
                <a:ea typeface="DejaVu Sans"/>
                <a:hlinkClick r:id="rId3"/>
              </a:rPr>
              <a:t>www.fkr66.ru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E-mail: fkr66@mail.ru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Телефон «горячей линии»: +7 (343) 287-54-54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8-800-300-80-88</a:t>
            </a:r>
            <a:r>
              <a:t/>
            </a:r>
            <a:br/>
            <a:r>
              <a:t/>
            </a:r>
            <a:br/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</p:txBody>
      </p:sp>
      <p:pic>
        <p:nvPicPr>
          <p:cNvPr id="252" name="Рисунок 5"/>
          <p:cNvPicPr/>
          <p:nvPr/>
        </p:nvPicPr>
        <p:blipFill>
          <a:blip r:embed="rId4"/>
          <a:stretch/>
        </p:blipFill>
        <p:spPr>
          <a:xfrm>
            <a:off x="37440" y="46440"/>
            <a:ext cx="2626560" cy="1033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16405</TotalTime>
  <Words>369</Words>
  <Application>Microsoft Office PowerPoint</Application>
  <PresentationFormat>Экран (16:10)</PresentationFormat>
  <Paragraphs>67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GKX</dc:creator>
  <dc:description/>
  <cp:lastModifiedBy>Гирш Евгения Аркадьевна</cp:lastModifiedBy>
  <cp:revision>646</cp:revision>
  <cp:lastPrinted>2019-08-29T09:12:16Z</cp:lastPrinted>
  <dcterms:created xsi:type="dcterms:W3CDTF">2015-06-18T04:37:54Z</dcterms:created>
  <dcterms:modified xsi:type="dcterms:W3CDTF">2019-08-29T09:13:00Z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Ya Blondinko Edition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Экран (16:10)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