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52" r:id="rId1"/>
  </p:sldMasterIdLst>
  <p:notesMasterIdLst>
    <p:notesMasterId r:id="rId58"/>
  </p:notesMasterIdLst>
  <p:sldIdLst>
    <p:sldId id="256" r:id="rId2"/>
    <p:sldId id="415" r:id="rId3"/>
    <p:sldId id="416" r:id="rId4"/>
    <p:sldId id="417" r:id="rId5"/>
    <p:sldId id="418" r:id="rId6"/>
    <p:sldId id="419" r:id="rId7"/>
    <p:sldId id="258" r:id="rId8"/>
    <p:sldId id="270" r:id="rId9"/>
    <p:sldId id="271" r:id="rId10"/>
    <p:sldId id="390" r:id="rId11"/>
    <p:sldId id="404" r:id="rId12"/>
    <p:sldId id="259" r:id="rId13"/>
    <p:sldId id="292" r:id="rId14"/>
    <p:sldId id="295" r:id="rId15"/>
    <p:sldId id="296" r:id="rId16"/>
    <p:sldId id="301" r:id="rId17"/>
    <p:sldId id="298" r:id="rId18"/>
    <p:sldId id="299" r:id="rId19"/>
    <p:sldId id="300" r:id="rId20"/>
    <p:sldId id="361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20" r:id="rId31"/>
    <p:sldId id="430" r:id="rId32"/>
    <p:sldId id="351" r:id="rId33"/>
    <p:sldId id="352" r:id="rId34"/>
    <p:sldId id="358" r:id="rId35"/>
    <p:sldId id="413" r:id="rId36"/>
    <p:sldId id="355" r:id="rId37"/>
    <p:sldId id="357" r:id="rId38"/>
    <p:sldId id="359" r:id="rId39"/>
    <p:sldId id="362" r:id="rId40"/>
    <p:sldId id="363" r:id="rId41"/>
    <p:sldId id="364" r:id="rId42"/>
    <p:sldId id="365" r:id="rId43"/>
    <p:sldId id="366" r:id="rId44"/>
    <p:sldId id="369" r:id="rId45"/>
    <p:sldId id="370" r:id="rId46"/>
    <p:sldId id="371" r:id="rId47"/>
    <p:sldId id="373" r:id="rId48"/>
    <p:sldId id="375" r:id="rId49"/>
    <p:sldId id="382" r:id="rId50"/>
    <p:sldId id="383" r:id="rId51"/>
    <p:sldId id="385" r:id="rId52"/>
    <p:sldId id="386" r:id="rId53"/>
    <p:sldId id="402" r:id="rId54"/>
    <p:sldId id="387" r:id="rId55"/>
    <p:sldId id="395" r:id="rId56"/>
    <p:sldId id="400" r:id="rId57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8DE75-573F-4EAE-B169-BB0E97003713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0F9E3D2-1136-48E1-86B8-DCA259FD6C4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оператор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F534BE-BD2D-45D7-BFDF-7B240C0231BD}" type="parTrans" cxnId="{8D23EB08-7739-4414-ABE0-2E1151C2222A}">
      <dgm:prSet/>
      <dgm:spPr/>
      <dgm:t>
        <a:bodyPr/>
        <a:lstStyle/>
        <a:p>
          <a:endParaRPr lang="ru-RU"/>
        </a:p>
      </dgm:t>
    </dgm:pt>
    <dgm:pt modelId="{7983BEE3-F73A-433B-82DB-008A6784BD67}" type="sibTrans" cxnId="{8D23EB08-7739-4414-ABE0-2E1151C2222A}">
      <dgm:prSet/>
      <dgm:spPr/>
      <dgm:t>
        <a:bodyPr/>
        <a:lstStyle/>
        <a:p>
          <a:endParaRPr lang="ru-RU"/>
        </a:p>
      </dgm:t>
    </dgm:pt>
    <dgm:pt modelId="{73291DA5-F386-43D1-94AD-E4CAD2A7C03F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технического задания на выполнение услуг / работ по капитальному ремонту 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1AAD9F65-F8BA-48A4-B980-F7E79D714FDE}" type="parTrans" cxnId="{E47DFA7F-0E76-41F5-94CB-F5E786DDACF6}">
      <dgm:prSet/>
      <dgm:spPr/>
      <dgm:t>
        <a:bodyPr/>
        <a:lstStyle/>
        <a:p>
          <a:endParaRPr lang="ru-RU"/>
        </a:p>
      </dgm:t>
    </dgm:pt>
    <dgm:pt modelId="{5A166D4A-0D4F-46F7-9BB6-DD72CC43AE57}" type="sibTrans" cxnId="{E47DFA7F-0E76-41F5-94CB-F5E786DDACF6}">
      <dgm:prSet/>
      <dgm:spPr/>
      <dgm:t>
        <a:bodyPr/>
        <a:lstStyle/>
        <a:p>
          <a:endParaRPr lang="ru-RU"/>
        </a:p>
      </dgm:t>
    </dgm:pt>
    <dgm:pt modelId="{3821A4AF-3A63-4010-AEEE-F52ECC2725F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и сроков оказания услуг и (или) выполнения работ подрядными организациями 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007DC897-7DD3-41EF-A11D-A0CA69970FB0}" type="parTrans" cxnId="{A759E6CE-E14D-4016-B1AB-C207810ED783}">
      <dgm:prSet/>
      <dgm:spPr/>
      <dgm:t>
        <a:bodyPr/>
        <a:lstStyle/>
        <a:p>
          <a:endParaRPr lang="ru-RU"/>
        </a:p>
      </dgm:t>
    </dgm:pt>
    <dgm:pt modelId="{CC330933-60F5-46B9-8324-610B7E6A706B}" type="sibTrans" cxnId="{A759E6CE-E14D-4016-B1AB-C207810ED783}">
      <dgm:prSet/>
      <dgm:spPr/>
      <dgm:t>
        <a:bodyPr/>
        <a:lstStyle/>
        <a:p>
          <a:endParaRPr lang="ru-RU"/>
        </a:p>
      </dgm:t>
    </dgm:pt>
    <dgm:pt modelId="{6B3F6BEA-0B6A-4AA0-9CBB-B4E7FC7C19A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электронных аукционов по отбору подрядных организаций для оказания услуг и (или) выполнения работ по капитальному ремонту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D1C42-55AF-4A79-9965-851804842E9A}" type="parTrans" cxnId="{C3D94449-7709-4646-B386-13E1F7BEAC7B}">
      <dgm:prSet/>
      <dgm:spPr/>
      <dgm:t>
        <a:bodyPr/>
        <a:lstStyle/>
        <a:p>
          <a:endParaRPr lang="ru-RU"/>
        </a:p>
      </dgm:t>
    </dgm:pt>
    <dgm:pt modelId="{BF1BDEB2-0A6B-4B62-9F6C-794549172C0C}" type="sibTrans" cxnId="{C3D94449-7709-4646-B386-13E1F7BEAC7B}">
      <dgm:prSet/>
      <dgm:spPr/>
      <dgm:t>
        <a:bodyPr/>
        <a:lstStyle/>
        <a:p>
          <a:endParaRPr lang="ru-RU"/>
        </a:p>
      </dgm:t>
    </dgm:pt>
    <dgm:pt modelId="{2C274A72-ABC1-4051-9978-FE436D861D18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Приемка оказанных услуг и (или)выполненных работ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F0E3E-75A4-4A0A-9BB3-A88FE000AD94}" type="parTrans" cxnId="{68A9A1D1-93B0-4632-AF9C-7B9867DBB66A}">
      <dgm:prSet/>
      <dgm:spPr/>
      <dgm:t>
        <a:bodyPr/>
        <a:lstStyle/>
        <a:p>
          <a:endParaRPr lang="ru-RU"/>
        </a:p>
      </dgm:t>
    </dgm:pt>
    <dgm:pt modelId="{3F1B84B0-D543-4B8B-8633-1A288246086E}" type="sibTrans" cxnId="{68A9A1D1-93B0-4632-AF9C-7B9867DBB66A}">
      <dgm:prSet/>
      <dgm:spPr/>
      <dgm:t>
        <a:bodyPr/>
        <a:lstStyle/>
        <a:p>
          <a:endParaRPr lang="ru-RU"/>
        </a:p>
      </dgm:t>
    </dgm:pt>
    <dgm:pt modelId="{C1ECAA82-BEA8-405A-A876-1ABC643BE61A}" type="pres">
      <dgm:prSet presAssocID="{1C88DE75-573F-4EAE-B169-BB0E970037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9F703C-754F-4199-9B7B-6FD34310048D}" type="pres">
      <dgm:prSet presAssocID="{70F9E3D2-1136-48E1-86B8-DCA259FD6C42}" presName="centerShape" presStyleLbl="node0" presStyleIdx="0" presStyleCnt="1"/>
      <dgm:spPr/>
      <dgm:t>
        <a:bodyPr/>
        <a:lstStyle/>
        <a:p>
          <a:endParaRPr lang="ru-RU"/>
        </a:p>
      </dgm:t>
    </dgm:pt>
    <dgm:pt modelId="{18BBCD3B-0061-43DA-B452-0A80A7895565}" type="pres">
      <dgm:prSet presAssocID="{1AAD9F65-F8BA-48A4-B980-F7E79D714FDE}" presName="parTrans" presStyleLbl="bgSibTrans2D1" presStyleIdx="0" presStyleCnt="4" custLinFactNeighborX="5778"/>
      <dgm:spPr/>
      <dgm:t>
        <a:bodyPr/>
        <a:lstStyle/>
        <a:p>
          <a:endParaRPr lang="ru-RU"/>
        </a:p>
      </dgm:t>
    </dgm:pt>
    <dgm:pt modelId="{2B445520-77AF-4497-B1D3-2F7FF9478E61}" type="pres">
      <dgm:prSet presAssocID="{73291DA5-F386-43D1-94AD-E4CAD2A7C03F}" presName="node" presStyleLbl="node1" presStyleIdx="0" presStyleCnt="4" custScaleX="120959" custScaleY="84221" custRadScaleRad="108043" custRadScaleInc="-3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2C5C0-E0C1-4287-B5D5-2590828835B7}" type="pres">
      <dgm:prSet presAssocID="{728D1C42-55AF-4A79-9965-851804842E9A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5C0B3A10-911C-4449-9D27-B6158567B810}" type="pres">
      <dgm:prSet presAssocID="{6B3F6BEA-0B6A-4AA0-9CBB-B4E7FC7C19A4}" presName="node" presStyleLbl="node1" presStyleIdx="1" presStyleCnt="4" custScaleX="156891" custScaleY="82260" custRadScaleRad="109621" custRadScaleInc="-22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CAF88-5441-442A-94A4-545C3FD7CB02}" type="pres">
      <dgm:prSet presAssocID="{007DC897-7DD3-41EF-A11D-A0CA69970FB0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1E5C56E2-1B15-4AED-82A0-99A01917D00F}" type="pres">
      <dgm:prSet presAssocID="{3821A4AF-3A63-4010-AEEE-F52ECC2725F7}" presName="node" presStyleLbl="node1" presStyleIdx="2" presStyleCnt="4" custScaleX="135877" custScaleY="79543" custRadScaleRad="102950" custRadScaleInc="10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E8010-7349-4C99-965A-B8AED32A36A4}" type="pres">
      <dgm:prSet presAssocID="{68DF0E3E-75A4-4A0A-9BB3-A88FE000AD94}" presName="parTrans" presStyleLbl="bgSibTrans2D1" presStyleIdx="3" presStyleCnt="4" custAng="21588790"/>
      <dgm:spPr/>
      <dgm:t>
        <a:bodyPr/>
        <a:lstStyle/>
        <a:p>
          <a:endParaRPr lang="ru-RU"/>
        </a:p>
      </dgm:t>
    </dgm:pt>
    <dgm:pt modelId="{3BA5F068-22B0-4B62-91FC-4D502809120A}" type="pres">
      <dgm:prSet presAssocID="{2C274A72-ABC1-4051-9978-FE436D861D18}" presName="node" presStyleLbl="node1" presStyleIdx="3" presStyleCnt="4" custScaleY="82396" custRadScaleRad="104815" custRadScaleInc="2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D6C6C-FB29-40B1-8546-CBCCFBDA63D6}" type="presOf" srcId="{728D1C42-55AF-4A79-9965-851804842E9A}" destId="{5012C5C0-E0C1-4287-B5D5-2590828835B7}" srcOrd="0" destOrd="0" presId="urn:microsoft.com/office/officeart/2005/8/layout/radial4"/>
    <dgm:cxn modelId="{8D23EB08-7739-4414-ABE0-2E1151C2222A}" srcId="{1C88DE75-573F-4EAE-B169-BB0E97003713}" destId="{70F9E3D2-1136-48E1-86B8-DCA259FD6C42}" srcOrd="0" destOrd="0" parTransId="{C8F534BE-BD2D-45D7-BFDF-7B240C0231BD}" sibTransId="{7983BEE3-F73A-433B-82DB-008A6784BD67}"/>
    <dgm:cxn modelId="{A759E6CE-E14D-4016-B1AB-C207810ED783}" srcId="{70F9E3D2-1136-48E1-86B8-DCA259FD6C42}" destId="{3821A4AF-3A63-4010-AEEE-F52ECC2725F7}" srcOrd="2" destOrd="0" parTransId="{007DC897-7DD3-41EF-A11D-A0CA69970FB0}" sibTransId="{CC330933-60F5-46B9-8324-610B7E6A706B}"/>
    <dgm:cxn modelId="{F8CC176D-190C-416D-8FAA-6B910974B33D}" type="presOf" srcId="{6B3F6BEA-0B6A-4AA0-9CBB-B4E7FC7C19A4}" destId="{5C0B3A10-911C-4449-9D27-B6158567B810}" srcOrd="0" destOrd="0" presId="urn:microsoft.com/office/officeart/2005/8/layout/radial4"/>
    <dgm:cxn modelId="{EADB96ED-1D35-4763-876B-5ADA8EF44509}" type="presOf" srcId="{3821A4AF-3A63-4010-AEEE-F52ECC2725F7}" destId="{1E5C56E2-1B15-4AED-82A0-99A01917D00F}" srcOrd="0" destOrd="0" presId="urn:microsoft.com/office/officeart/2005/8/layout/radial4"/>
    <dgm:cxn modelId="{C3D94449-7709-4646-B386-13E1F7BEAC7B}" srcId="{70F9E3D2-1136-48E1-86B8-DCA259FD6C42}" destId="{6B3F6BEA-0B6A-4AA0-9CBB-B4E7FC7C19A4}" srcOrd="1" destOrd="0" parTransId="{728D1C42-55AF-4A79-9965-851804842E9A}" sibTransId="{BF1BDEB2-0A6B-4B62-9F6C-794549172C0C}"/>
    <dgm:cxn modelId="{BC8E7470-960D-4450-AD4E-5A2C62C13885}" type="presOf" srcId="{70F9E3D2-1136-48E1-86B8-DCA259FD6C42}" destId="{F09F703C-754F-4199-9B7B-6FD34310048D}" srcOrd="0" destOrd="0" presId="urn:microsoft.com/office/officeart/2005/8/layout/radial4"/>
    <dgm:cxn modelId="{13B48F53-DDED-493E-B10F-D4477B664396}" type="presOf" srcId="{68DF0E3E-75A4-4A0A-9BB3-A88FE000AD94}" destId="{E0DE8010-7349-4C99-965A-B8AED32A36A4}" srcOrd="0" destOrd="0" presId="urn:microsoft.com/office/officeart/2005/8/layout/radial4"/>
    <dgm:cxn modelId="{E47DFA7F-0E76-41F5-94CB-F5E786DDACF6}" srcId="{70F9E3D2-1136-48E1-86B8-DCA259FD6C42}" destId="{73291DA5-F386-43D1-94AD-E4CAD2A7C03F}" srcOrd="0" destOrd="0" parTransId="{1AAD9F65-F8BA-48A4-B980-F7E79D714FDE}" sibTransId="{5A166D4A-0D4F-46F7-9BB6-DD72CC43AE57}"/>
    <dgm:cxn modelId="{A07DA798-B9A0-41FC-9646-7707648A5C98}" type="presOf" srcId="{1AAD9F65-F8BA-48A4-B980-F7E79D714FDE}" destId="{18BBCD3B-0061-43DA-B452-0A80A7895565}" srcOrd="0" destOrd="0" presId="urn:microsoft.com/office/officeart/2005/8/layout/radial4"/>
    <dgm:cxn modelId="{87731C92-A88D-46BC-A478-947F379890A2}" type="presOf" srcId="{2C274A72-ABC1-4051-9978-FE436D861D18}" destId="{3BA5F068-22B0-4B62-91FC-4D502809120A}" srcOrd="0" destOrd="0" presId="urn:microsoft.com/office/officeart/2005/8/layout/radial4"/>
    <dgm:cxn modelId="{68A9A1D1-93B0-4632-AF9C-7B9867DBB66A}" srcId="{70F9E3D2-1136-48E1-86B8-DCA259FD6C42}" destId="{2C274A72-ABC1-4051-9978-FE436D861D18}" srcOrd="3" destOrd="0" parTransId="{68DF0E3E-75A4-4A0A-9BB3-A88FE000AD94}" sibTransId="{3F1B84B0-D543-4B8B-8633-1A288246086E}"/>
    <dgm:cxn modelId="{78D5BD0A-5EA0-4E9B-8EA4-D15E75009D98}" type="presOf" srcId="{007DC897-7DD3-41EF-A11D-A0CA69970FB0}" destId="{056CAF88-5441-442A-94A4-545C3FD7CB02}" srcOrd="0" destOrd="0" presId="urn:microsoft.com/office/officeart/2005/8/layout/radial4"/>
    <dgm:cxn modelId="{82727A34-16C8-42D0-93A7-091E3A9D7E22}" type="presOf" srcId="{1C88DE75-573F-4EAE-B169-BB0E97003713}" destId="{C1ECAA82-BEA8-405A-A876-1ABC643BE61A}" srcOrd="0" destOrd="0" presId="urn:microsoft.com/office/officeart/2005/8/layout/radial4"/>
    <dgm:cxn modelId="{311FC3B8-74B0-4758-B0D1-AF240217131A}" type="presOf" srcId="{73291DA5-F386-43D1-94AD-E4CAD2A7C03F}" destId="{2B445520-77AF-4497-B1D3-2F7FF9478E61}" srcOrd="0" destOrd="0" presId="urn:microsoft.com/office/officeart/2005/8/layout/radial4"/>
    <dgm:cxn modelId="{4BA534EC-F545-4FA3-AA81-26A28D6B22D1}" type="presParOf" srcId="{C1ECAA82-BEA8-405A-A876-1ABC643BE61A}" destId="{F09F703C-754F-4199-9B7B-6FD34310048D}" srcOrd="0" destOrd="0" presId="urn:microsoft.com/office/officeart/2005/8/layout/radial4"/>
    <dgm:cxn modelId="{C3988220-F298-4886-8731-8DD2021DFBDA}" type="presParOf" srcId="{C1ECAA82-BEA8-405A-A876-1ABC643BE61A}" destId="{18BBCD3B-0061-43DA-B452-0A80A7895565}" srcOrd="1" destOrd="0" presId="urn:microsoft.com/office/officeart/2005/8/layout/radial4"/>
    <dgm:cxn modelId="{85C25B14-5355-4926-9586-1167628D0E10}" type="presParOf" srcId="{C1ECAA82-BEA8-405A-A876-1ABC643BE61A}" destId="{2B445520-77AF-4497-B1D3-2F7FF9478E61}" srcOrd="2" destOrd="0" presId="urn:microsoft.com/office/officeart/2005/8/layout/radial4"/>
    <dgm:cxn modelId="{2E45664F-3527-458A-8F23-706FAC164625}" type="presParOf" srcId="{C1ECAA82-BEA8-405A-A876-1ABC643BE61A}" destId="{5012C5C0-E0C1-4287-B5D5-2590828835B7}" srcOrd="3" destOrd="0" presId="urn:microsoft.com/office/officeart/2005/8/layout/radial4"/>
    <dgm:cxn modelId="{B778F036-4E77-464A-BF0A-1BE9173F7B8E}" type="presParOf" srcId="{C1ECAA82-BEA8-405A-A876-1ABC643BE61A}" destId="{5C0B3A10-911C-4449-9D27-B6158567B810}" srcOrd="4" destOrd="0" presId="urn:microsoft.com/office/officeart/2005/8/layout/radial4"/>
    <dgm:cxn modelId="{CAAE69A4-F283-40C5-81C3-31C7AADE0654}" type="presParOf" srcId="{C1ECAA82-BEA8-405A-A876-1ABC643BE61A}" destId="{056CAF88-5441-442A-94A4-545C3FD7CB02}" srcOrd="5" destOrd="0" presId="urn:microsoft.com/office/officeart/2005/8/layout/radial4"/>
    <dgm:cxn modelId="{7E37E369-2DAB-4209-A61C-87050B096370}" type="presParOf" srcId="{C1ECAA82-BEA8-405A-A876-1ABC643BE61A}" destId="{1E5C56E2-1B15-4AED-82A0-99A01917D00F}" srcOrd="6" destOrd="0" presId="urn:microsoft.com/office/officeart/2005/8/layout/radial4"/>
    <dgm:cxn modelId="{15A7DDFD-0B3F-48D9-B3F8-1A3E3E962432}" type="presParOf" srcId="{C1ECAA82-BEA8-405A-A876-1ABC643BE61A}" destId="{E0DE8010-7349-4C99-965A-B8AED32A36A4}" srcOrd="7" destOrd="0" presId="urn:microsoft.com/office/officeart/2005/8/layout/radial4"/>
    <dgm:cxn modelId="{42FF433B-BBFA-4FC4-84E9-E6C40F8ACE5B}" type="presParOf" srcId="{C1ECAA82-BEA8-405A-A876-1ABC643BE61A}" destId="{3BA5F068-22B0-4B62-91FC-4D502809120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FD447-66C1-4333-89A1-FB30A35AE622}" type="doc">
      <dgm:prSet loTypeId="urn:microsoft.com/office/officeart/2005/8/layout/radial4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67CEDB3F-BBA8-49F8-842C-2113040A5DA7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выполненный работ специалистами ПТО на всех этапах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0D700-FCB4-4B86-99CF-E1869A5795A2}" type="parTrans" cxnId="{07592233-47AA-4725-8B02-F48B4882E586}">
      <dgm:prSet/>
      <dgm:spPr/>
      <dgm:t>
        <a:bodyPr/>
        <a:lstStyle/>
        <a:p>
          <a:endParaRPr lang="ru-RU"/>
        </a:p>
      </dgm:t>
    </dgm:pt>
    <dgm:pt modelId="{0D19A87A-43ED-4A82-BB79-CFD7328F86D1}" type="sibTrans" cxnId="{07592233-47AA-4725-8B02-F48B4882E586}">
      <dgm:prSet/>
      <dgm:spPr/>
      <dgm:t>
        <a:bodyPr/>
        <a:lstStyle/>
        <a:p>
          <a:endParaRPr lang="ru-RU"/>
        </a:p>
      </dgm:t>
    </dgm:pt>
    <dgm:pt modelId="{CEEF55CF-3E3C-485F-9C32-469AC1828504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Ежедневный контроль на объектах капремонта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B9B76-2DF9-4EE2-B2A7-21B89349C77F}" type="parTrans" cxnId="{4E36B1BA-C456-4301-87F1-20C6F054C661}">
      <dgm:prSet/>
      <dgm:spPr/>
      <dgm:t>
        <a:bodyPr/>
        <a:lstStyle/>
        <a:p>
          <a:endParaRPr lang="ru-RU"/>
        </a:p>
      </dgm:t>
    </dgm:pt>
    <dgm:pt modelId="{7E0B94FF-2309-45AD-ADC8-DBA71528C5FD}" type="sibTrans" cxnId="{4E36B1BA-C456-4301-87F1-20C6F054C661}">
      <dgm:prSet/>
      <dgm:spPr/>
      <dgm:t>
        <a:bodyPr/>
        <a:lstStyle/>
        <a:p>
          <a:endParaRPr lang="ru-RU"/>
        </a:p>
      </dgm:t>
    </dgm:pt>
    <dgm:pt modelId="{5F3ED4DC-B68C-49AA-8775-E48B4B0759B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итоговой сдаче-приемке работ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FF533-0136-4189-BF30-311F5835FF18}" type="parTrans" cxnId="{23630DD6-C320-4E1A-BDE9-B96CA49E6AE2}">
      <dgm:prSet/>
      <dgm:spPr/>
      <dgm:t>
        <a:bodyPr/>
        <a:lstStyle/>
        <a:p>
          <a:endParaRPr lang="ru-RU"/>
        </a:p>
      </dgm:t>
    </dgm:pt>
    <dgm:pt modelId="{99BC29D6-3B7C-4FA8-80C3-36970B3B8050}" type="sibTrans" cxnId="{23630DD6-C320-4E1A-BDE9-B96CA49E6AE2}">
      <dgm:prSet/>
      <dgm:spPr/>
      <dgm:t>
        <a:bodyPr/>
        <a:lstStyle/>
        <a:p>
          <a:endParaRPr lang="ru-RU"/>
        </a:p>
      </dgm:t>
    </dgm:pt>
    <dgm:pt modelId="{15AB8872-6FF4-40DC-BFE8-6B82519A9B0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работа с другими проверяющими органами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26F35E-8A64-4BF0-AB55-5E5BA7ABDC81}" type="parTrans" cxnId="{9CE75483-1D86-40F0-B8EF-821B9F71C155}">
      <dgm:prSet/>
      <dgm:spPr/>
      <dgm:t>
        <a:bodyPr/>
        <a:lstStyle/>
        <a:p>
          <a:endParaRPr lang="ru-RU"/>
        </a:p>
      </dgm:t>
    </dgm:pt>
    <dgm:pt modelId="{703B66D2-BD8E-4334-A3A4-95702AA54C24}" type="sibTrans" cxnId="{9CE75483-1D86-40F0-B8EF-821B9F71C155}">
      <dgm:prSet/>
      <dgm:spPr/>
      <dgm:t>
        <a:bodyPr/>
        <a:lstStyle/>
        <a:p>
          <a:endParaRPr lang="ru-RU"/>
        </a:p>
      </dgm:t>
    </dgm:pt>
    <dgm:pt modelId="{574BD771-CFBA-4066-97DF-508F0B5FB31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Проверка исполнительной документации</a:t>
          </a:r>
        </a:p>
        <a:p>
          <a:endParaRPr lang="ru-RU" sz="2200" dirty="0"/>
        </a:p>
      </dgm:t>
    </dgm:pt>
    <dgm:pt modelId="{B7ED5FD9-4936-44BB-9DC2-2C322BB69096}" type="parTrans" cxnId="{54571A87-C56B-418F-BAEC-919E50F5A008}">
      <dgm:prSet/>
      <dgm:spPr/>
      <dgm:t>
        <a:bodyPr/>
        <a:lstStyle/>
        <a:p>
          <a:endParaRPr lang="ru-RU"/>
        </a:p>
      </dgm:t>
    </dgm:pt>
    <dgm:pt modelId="{40F4B5B0-DD8F-4D90-A5D1-093BD8D4589E}" type="sibTrans" cxnId="{54571A87-C56B-418F-BAEC-919E50F5A008}">
      <dgm:prSet/>
      <dgm:spPr/>
      <dgm:t>
        <a:bodyPr/>
        <a:lstStyle/>
        <a:p>
          <a:endParaRPr lang="ru-RU"/>
        </a:p>
      </dgm:t>
    </dgm:pt>
    <dgm:pt modelId="{616D00E9-9A76-4DC4-BD5C-44F1513253B1}">
      <dgm:prSet/>
      <dgm:spPr/>
      <dgm:t>
        <a:bodyPr/>
        <a:lstStyle/>
        <a:p>
          <a:endParaRPr lang="ru-RU"/>
        </a:p>
      </dgm:t>
    </dgm:pt>
    <dgm:pt modelId="{C6B4DA94-D500-46E0-A3C2-9808ADA99036}" type="parTrans" cxnId="{CC2B8421-805B-4A34-BD9F-D4227BE6DCD3}">
      <dgm:prSet/>
      <dgm:spPr/>
      <dgm:t>
        <a:bodyPr/>
        <a:lstStyle/>
        <a:p>
          <a:endParaRPr lang="ru-RU"/>
        </a:p>
      </dgm:t>
    </dgm:pt>
    <dgm:pt modelId="{1CC8DB18-F9E3-424C-8672-3763C2B823DA}" type="sibTrans" cxnId="{CC2B8421-805B-4A34-BD9F-D4227BE6DCD3}">
      <dgm:prSet/>
      <dgm:spPr/>
      <dgm:t>
        <a:bodyPr/>
        <a:lstStyle/>
        <a:p>
          <a:endParaRPr lang="ru-RU"/>
        </a:p>
      </dgm:t>
    </dgm:pt>
    <dgm:pt modelId="{6B531918-A753-41D1-93A4-9FD2CECD343D}">
      <dgm:prSet/>
      <dgm:spPr/>
      <dgm:t>
        <a:bodyPr/>
        <a:lstStyle/>
        <a:p>
          <a:endParaRPr lang="ru-RU"/>
        </a:p>
      </dgm:t>
    </dgm:pt>
    <dgm:pt modelId="{4A668782-D5FF-4E55-A7EC-D5DE63652A83}" type="parTrans" cxnId="{212BA438-6484-48D9-AA4A-597FAF3DC0EE}">
      <dgm:prSet/>
      <dgm:spPr/>
      <dgm:t>
        <a:bodyPr/>
        <a:lstStyle/>
        <a:p>
          <a:endParaRPr lang="ru-RU"/>
        </a:p>
      </dgm:t>
    </dgm:pt>
    <dgm:pt modelId="{62BA7F60-AB70-4B70-8B70-A4558ED0145C}" type="sibTrans" cxnId="{212BA438-6484-48D9-AA4A-597FAF3DC0EE}">
      <dgm:prSet/>
      <dgm:spPr/>
      <dgm:t>
        <a:bodyPr/>
        <a:lstStyle/>
        <a:p>
          <a:endParaRPr lang="ru-RU"/>
        </a:p>
      </dgm:t>
    </dgm:pt>
    <dgm:pt modelId="{29E8BCD9-49E9-408B-B9DA-41D03DEC2217}" type="pres">
      <dgm:prSet presAssocID="{75BFD447-66C1-4333-89A1-FB30A35AE6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8611F7-495B-4A43-9407-E8B83DBF5735}" type="pres">
      <dgm:prSet presAssocID="{67CEDB3F-BBA8-49F8-842C-2113040A5DA7}" presName="centerShape" presStyleLbl="node0" presStyleIdx="0" presStyleCnt="1" custScaleX="111841" custScaleY="109191"/>
      <dgm:spPr/>
      <dgm:t>
        <a:bodyPr/>
        <a:lstStyle/>
        <a:p>
          <a:endParaRPr lang="ru-RU"/>
        </a:p>
      </dgm:t>
    </dgm:pt>
    <dgm:pt modelId="{1F8E4FCF-4782-4C15-BCAF-DD3CBDF6C497}" type="pres">
      <dgm:prSet presAssocID="{F41B9B76-2DF9-4EE2-B2A7-21B89349C77F}" presName="parTrans" presStyleLbl="bgSibTrans2D1" presStyleIdx="0" presStyleCnt="4" custLinFactNeighborX="6580" custLinFactNeighborY="4461"/>
      <dgm:spPr/>
      <dgm:t>
        <a:bodyPr/>
        <a:lstStyle/>
        <a:p>
          <a:endParaRPr lang="ru-RU"/>
        </a:p>
      </dgm:t>
    </dgm:pt>
    <dgm:pt modelId="{528365CB-4F11-4871-B6C7-E2DAC8C39548}" type="pres">
      <dgm:prSet presAssocID="{CEEF55CF-3E3C-485F-9C32-469AC1828504}" presName="node" presStyleLbl="node1" presStyleIdx="0" presStyleCnt="4" custRadScaleRad="98096" custRadScaleInc="-35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2659D-29BA-4771-BE82-57B73AA05B34}" type="pres">
      <dgm:prSet presAssocID="{70BFF533-0136-4189-BF30-311F5835FF18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E08B0BEE-5642-4F2D-9081-3FBD0E3EA459}" type="pres">
      <dgm:prSet presAssocID="{5F3ED4DC-B68C-49AA-8775-E48B4B0759BF}" presName="node" presStyleLbl="node1" presStyleIdx="1" presStyleCnt="4" custRadScaleRad="103199" custRadScaleInc="-61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DB252-79BC-433D-81B2-38932565D7C8}" type="pres">
      <dgm:prSet presAssocID="{8026F35E-8A64-4BF0-AB55-5E5BA7ABDC81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69E1ADAF-DDB7-4801-B622-90535EC84A7A}" type="pres">
      <dgm:prSet presAssocID="{15AB8872-6FF4-40DC-BFE8-6B82519A9B0E}" presName="node" presStyleLbl="node1" presStyleIdx="2" presStyleCnt="4" custScaleX="110958" custRadScaleRad="86703" custRadScaleInc="-59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D614B-37ED-4451-B937-15BC78CC392F}" type="pres">
      <dgm:prSet presAssocID="{B7ED5FD9-4936-44BB-9DC2-2C322BB69096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1828B30E-490F-4BA7-98B4-5F6023F9D9B1}" type="pres">
      <dgm:prSet presAssocID="{574BD771-CFBA-4066-97DF-508F0B5FB31F}" presName="node" presStyleLbl="node1" presStyleIdx="3" presStyleCnt="4" custRadScaleRad="104104" custRadScaleInc="-62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630DD6-C320-4E1A-BDE9-B96CA49E6AE2}" srcId="{67CEDB3F-BBA8-49F8-842C-2113040A5DA7}" destId="{5F3ED4DC-B68C-49AA-8775-E48B4B0759BF}" srcOrd="1" destOrd="0" parTransId="{70BFF533-0136-4189-BF30-311F5835FF18}" sibTransId="{99BC29D6-3B7C-4FA8-80C3-36970B3B8050}"/>
    <dgm:cxn modelId="{823C0125-3316-432A-B1D3-A669ACCB9233}" type="presOf" srcId="{70BFF533-0136-4189-BF30-311F5835FF18}" destId="{8F22659D-29BA-4771-BE82-57B73AA05B34}" srcOrd="0" destOrd="0" presId="urn:microsoft.com/office/officeart/2005/8/layout/radial4"/>
    <dgm:cxn modelId="{DBC56BC7-A629-460D-92C4-6637ECFDFC67}" type="presOf" srcId="{5F3ED4DC-B68C-49AA-8775-E48B4B0759BF}" destId="{E08B0BEE-5642-4F2D-9081-3FBD0E3EA459}" srcOrd="0" destOrd="0" presId="urn:microsoft.com/office/officeart/2005/8/layout/radial4"/>
    <dgm:cxn modelId="{24BA5D2C-F118-4ED0-A281-0F1428FE55E1}" type="presOf" srcId="{67CEDB3F-BBA8-49F8-842C-2113040A5DA7}" destId="{858611F7-495B-4A43-9407-E8B83DBF5735}" srcOrd="0" destOrd="0" presId="urn:microsoft.com/office/officeart/2005/8/layout/radial4"/>
    <dgm:cxn modelId="{AD88FB17-5579-4C50-891C-C4A7637D5519}" type="presOf" srcId="{8026F35E-8A64-4BF0-AB55-5E5BA7ABDC81}" destId="{A74DB252-79BC-433D-81B2-38932565D7C8}" srcOrd="0" destOrd="0" presId="urn:microsoft.com/office/officeart/2005/8/layout/radial4"/>
    <dgm:cxn modelId="{54571A87-C56B-418F-BAEC-919E50F5A008}" srcId="{67CEDB3F-BBA8-49F8-842C-2113040A5DA7}" destId="{574BD771-CFBA-4066-97DF-508F0B5FB31F}" srcOrd="3" destOrd="0" parTransId="{B7ED5FD9-4936-44BB-9DC2-2C322BB69096}" sibTransId="{40F4B5B0-DD8F-4D90-A5D1-093BD8D4589E}"/>
    <dgm:cxn modelId="{C381F254-8A13-4FE4-B7C9-8945B3D247D1}" type="presOf" srcId="{B7ED5FD9-4936-44BB-9DC2-2C322BB69096}" destId="{854D614B-37ED-4451-B937-15BC78CC392F}" srcOrd="0" destOrd="0" presId="urn:microsoft.com/office/officeart/2005/8/layout/radial4"/>
    <dgm:cxn modelId="{235A067C-A8C4-415E-A863-C87D8CAC0A67}" type="presOf" srcId="{F41B9B76-2DF9-4EE2-B2A7-21B89349C77F}" destId="{1F8E4FCF-4782-4C15-BCAF-DD3CBDF6C497}" srcOrd="0" destOrd="0" presId="urn:microsoft.com/office/officeart/2005/8/layout/radial4"/>
    <dgm:cxn modelId="{212BA438-6484-48D9-AA4A-597FAF3DC0EE}" srcId="{75BFD447-66C1-4333-89A1-FB30A35AE622}" destId="{6B531918-A753-41D1-93A4-9FD2CECD343D}" srcOrd="2" destOrd="0" parTransId="{4A668782-D5FF-4E55-A7EC-D5DE63652A83}" sibTransId="{62BA7F60-AB70-4B70-8B70-A4558ED0145C}"/>
    <dgm:cxn modelId="{07592233-47AA-4725-8B02-F48B4882E586}" srcId="{75BFD447-66C1-4333-89A1-FB30A35AE622}" destId="{67CEDB3F-BBA8-49F8-842C-2113040A5DA7}" srcOrd="0" destOrd="0" parTransId="{4FA0D700-FCB4-4B86-99CF-E1869A5795A2}" sibTransId="{0D19A87A-43ED-4A82-BB79-CFD7328F86D1}"/>
    <dgm:cxn modelId="{4E36B1BA-C456-4301-87F1-20C6F054C661}" srcId="{67CEDB3F-BBA8-49F8-842C-2113040A5DA7}" destId="{CEEF55CF-3E3C-485F-9C32-469AC1828504}" srcOrd="0" destOrd="0" parTransId="{F41B9B76-2DF9-4EE2-B2A7-21B89349C77F}" sibTransId="{7E0B94FF-2309-45AD-ADC8-DBA71528C5FD}"/>
    <dgm:cxn modelId="{9CE75483-1D86-40F0-B8EF-821B9F71C155}" srcId="{67CEDB3F-BBA8-49F8-842C-2113040A5DA7}" destId="{15AB8872-6FF4-40DC-BFE8-6B82519A9B0E}" srcOrd="2" destOrd="0" parTransId="{8026F35E-8A64-4BF0-AB55-5E5BA7ABDC81}" sibTransId="{703B66D2-BD8E-4334-A3A4-95702AA54C24}"/>
    <dgm:cxn modelId="{9178013F-2C6B-4056-9E4E-ABA5CAF19AC2}" type="presOf" srcId="{15AB8872-6FF4-40DC-BFE8-6B82519A9B0E}" destId="{69E1ADAF-DDB7-4801-B622-90535EC84A7A}" srcOrd="0" destOrd="0" presId="urn:microsoft.com/office/officeart/2005/8/layout/radial4"/>
    <dgm:cxn modelId="{C1D54EE7-82C9-4AD7-A03C-BC7A16AA910F}" type="presOf" srcId="{CEEF55CF-3E3C-485F-9C32-469AC1828504}" destId="{528365CB-4F11-4871-B6C7-E2DAC8C39548}" srcOrd="0" destOrd="0" presId="urn:microsoft.com/office/officeart/2005/8/layout/radial4"/>
    <dgm:cxn modelId="{CC2B8421-805B-4A34-BD9F-D4227BE6DCD3}" srcId="{75BFD447-66C1-4333-89A1-FB30A35AE622}" destId="{616D00E9-9A76-4DC4-BD5C-44F1513253B1}" srcOrd="1" destOrd="0" parTransId="{C6B4DA94-D500-46E0-A3C2-9808ADA99036}" sibTransId="{1CC8DB18-F9E3-424C-8672-3763C2B823DA}"/>
    <dgm:cxn modelId="{6E9FD60D-891E-474C-9324-5F518166EDD7}" type="presOf" srcId="{75BFD447-66C1-4333-89A1-FB30A35AE622}" destId="{29E8BCD9-49E9-408B-B9DA-41D03DEC2217}" srcOrd="0" destOrd="0" presId="urn:microsoft.com/office/officeart/2005/8/layout/radial4"/>
    <dgm:cxn modelId="{42EFF565-4E9D-4289-ACA0-DAC69B54FE28}" type="presOf" srcId="{574BD771-CFBA-4066-97DF-508F0B5FB31F}" destId="{1828B30E-490F-4BA7-98B4-5F6023F9D9B1}" srcOrd="0" destOrd="0" presId="urn:microsoft.com/office/officeart/2005/8/layout/radial4"/>
    <dgm:cxn modelId="{A397FC78-B9A3-4C85-AD89-356FBA3C946D}" type="presParOf" srcId="{29E8BCD9-49E9-408B-B9DA-41D03DEC2217}" destId="{858611F7-495B-4A43-9407-E8B83DBF5735}" srcOrd="0" destOrd="0" presId="urn:microsoft.com/office/officeart/2005/8/layout/radial4"/>
    <dgm:cxn modelId="{EA70E0ED-E453-4F93-8CC8-FCEBEB7606AA}" type="presParOf" srcId="{29E8BCD9-49E9-408B-B9DA-41D03DEC2217}" destId="{1F8E4FCF-4782-4C15-BCAF-DD3CBDF6C497}" srcOrd="1" destOrd="0" presId="urn:microsoft.com/office/officeart/2005/8/layout/radial4"/>
    <dgm:cxn modelId="{D7EF3969-720A-48C8-A364-EF6088DFC81E}" type="presParOf" srcId="{29E8BCD9-49E9-408B-B9DA-41D03DEC2217}" destId="{528365CB-4F11-4871-B6C7-E2DAC8C39548}" srcOrd="2" destOrd="0" presId="urn:microsoft.com/office/officeart/2005/8/layout/radial4"/>
    <dgm:cxn modelId="{47E05A05-1400-4D10-AA67-0E79FB44707D}" type="presParOf" srcId="{29E8BCD9-49E9-408B-B9DA-41D03DEC2217}" destId="{8F22659D-29BA-4771-BE82-57B73AA05B34}" srcOrd="3" destOrd="0" presId="urn:microsoft.com/office/officeart/2005/8/layout/radial4"/>
    <dgm:cxn modelId="{1A83173E-8989-40E3-A8BA-E53CE92847FE}" type="presParOf" srcId="{29E8BCD9-49E9-408B-B9DA-41D03DEC2217}" destId="{E08B0BEE-5642-4F2D-9081-3FBD0E3EA459}" srcOrd="4" destOrd="0" presId="urn:microsoft.com/office/officeart/2005/8/layout/radial4"/>
    <dgm:cxn modelId="{958DD3D7-08F0-4C56-AF94-BC57BCCC681D}" type="presParOf" srcId="{29E8BCD9-49E9-408B-B9DA-41D03DEC2217}" destId="{A74DB252-79BC-433D-81B2-38932565D7C8}" srcOrd="5" destOrd="0" presId="urn:microsoft.com/office/officeart/2005/8/layout/radial4"/>
    <dgm:cxn modelId="{74CEB506-5781-424C-BA8A-BDFD7655D8C0}" type="presParOf" srcId="{29E8BCD9-49E9-408B-B9DA-41D03DEC2217}" destId="{69E1ADAF-DDB7-4801-B622-90535EC84A7A}" srcOrd="6" destOrd="0" presId="urn:microsoft.com/office/officeart/2005/8/layout/radial4"/>
    <dgm:cxn modelId="{640E9868-9C0F-4C85-AA6B-66BEA4FEF37D}" type="presParOf" srcId="{29E8BCD9-49E9-408B-B9DA-41D03DEC2217}" destId="{854D614B-37ED-4451-B937-15BC78CC392F}" srcOrd="7" destOrd="0" presId="urn:microsoft.com/office/officeart/2005/8/layout/radial4"/>
    <dgm:cxn modelId="{4A5876E0-A6A2-4A32-94BF-66E8B3F9EEBC}" type="presParOf" srcId="{29E8BCD9-49E9-408B-B9DA-41D03DEC2217}" destId="{1828B30E-490F-4BA7-98B4-5F6023F9D9B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FAFF71-C3DD-42E8-9BA1-B84B96D70677}" type="doc">
      <dgm:prSet loTypeId="urn:microsoft.com/office/officeart/2005/8/layout/vList6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E40C24E-AE17-4682-AD3B-DE5198251EF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задание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2264CE-1BB2-4CF1-A74C-9134ECE68365}" type="parTrans" cxnId="{256D53FB-FAA9-4A66-9B8B-AC7BA0D321A0}">
      <dgm:prSet/>
      <dgm:spPr/>
      <dgm:t>
        <a:bodyPr/>
        <a:lstStyle/>
        <a:p>
          <a:endParaRPr lang="ru-RU"/>
        </a:p>
      </dgm:t>
    </dgm:pt>
    <dgm:pt modelId="{53B774B1-5577-4C6D-9048-6C423ABD6F46}" type="sibTrans" cxnId="{256D53FB-FAA9-4A66-9B8B-AC7BA0D321A0}">
      <dgm:prSet/>
      <dgm:spPr/>
      <dgm:t>
        <a:bodyPr/>
        <a:lstStyle/>
        <a:p>
          <a:endParaRPr lang="ru-RU"/>
        </a:p>
      </dgm:t>
    </dgm:pt>
    <dgm:pt modelId="{E824DFCC-228C-47EF-971C-27243EB5DAAA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ПСД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2186E-A606-4DC2-AE62-3E2486BB4475}" type="parTrans" cxnId="{FBC82EF6-B736-436A-AABE-B17C31BFC7AD}">
      <dgm:prSet/>
      <dgm:spPr/>
      <dgm:t>
        <a:bodyPr/>
        <a:lstStyle/>
        <a:p>
          <a:endParaRPr lang="ru-RU"/>
        </a:p>
      </dgm:t>
    </dgm:pt>
    <dgm:pt modelId="{A58C5EAC-D759-4A76-B956-2FFB40D571BC}" type="sibTrans" cxnId="{FBC82EF6-B736-436A-AABE-B17C31BFC7AD}">
      <dgm:prSet/>
      <dgm:spPr/>
      <dgm:t>
        <a:bodyPr/>
        <a:lstStyle/>
        <a:p>
          <a:endParaRPr lang="ru-RU"/>
        </a:p>
      </dgm:t>
    </dgm:pt>
    <dgm:pt modelId="{3A65C23B-7DA0-4B03-B5E9-F07933AF4DE3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D2B57-14DC-46CE-B7FA-E0EE83EAFE4E}" type="parTrans" cxnId="{E73B0D7F-2A17-4AA9-A3B8-74A60E3DA345}">
      <dgm:prSet/>
      <dgm:spPr/>
      <dgm:t>
        <a:bodyPr/>
        <a:lstStyle/>
        <a:p>
          <a:endParaRPr lang="ru-RU"/>
        </a:p>
      </dgm:t>
    </dgm:pt>
    <dgm:pt modelId="{9EA7331F-4AE9-49EF-92F5-37562BBA720B}" type="sibTrans" cxnId="{E73B0D7F-2A17-4AA9-A3B8-74A60E3DA345}">
      <dgm:prSet/>
      <dgm:spPr/>
      <dgm:t>
        <a:bodyPr/>
        <a:lstStyle/>
        <a:p>
          <a:endParaRPr lang="ru-RU"/>
        </a:p>
      </dgm:t>
    </dgm:pt>
    <dgm:pt modelId="{1B12F8C2-3EB9-4079-B8A2-E031E6B35C24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СМР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F876D-AEFB-4034-8759-38F13C94722B}" type="parTrans" cxnId="{0178F7C8-694D-46DF-8BA1-90BE9B12D72D}">
      <dgm:prSet/>
      <dgm:spPr/>
      <dgm:t>
        <a:bodyPr/>
        <a:lstStyle/>
        <a:p>
          <a:endParaRPr lang="ru-RU"/>
        </a:p>
      </dgm:t>
    </dgm:pt>
    <dgm:pt modelId="{4E52214E-71D3-4790-9606-1366BB439AAA}" type="sibTrans" cxnId="{0178F7C8-694D-46DF-8BA1-90BE9B12D72D}">
      <dgm:prSet/>
      <dgm:spPr/>
      <dgm:t>
        <a:bodyPr/>
        <a:lstStyle/>
        <a:p>
          <a:endParaRPr lang="ru-RU"/>
        </a:p>
      </dgm:t>
    </dgm:pt>
    <dgm:pt modelId="{227DD6A0-5ACA-4CC7-B4CF-568596EBF1EA}" type="pres">
      <dgm:prSet presAssocID="{2AFAFF71-C3DD-42E8-9BA1-B84B96D7067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E36066-94E3-47EA-862D-8E1D55C3C650}" type="pres">
      <dgm:prSet presAssocID="{1E40C24E-AE17-4682-AD3B-DE5198251EF0}" presName="linNode" presStyleCnt="0"/>
      <dgm:spPr/>
      <dgm:t>
        <a:bodyPr/>
        <a:lstStyle/>
        <a:p>
          <a:endParaRPr lang="ru-RU"/>
        </a:p>
      </dgm:t>
    </dgm:pt>
    <dgm:pt modelId="{5BD43602-897A-4D63-BD82-70DC223DEE77}" type="pres">
      <dgm:prSet presAssocID="{1E40C24E-AE17-4682-AD3B-DE5198251EF0}" presName="parentShp" presStyleLbl="node1" presStyleIdx="0" presStyleCnt="1" custScaleX="166539" custScaleY="100098" custLinFactNeighborX="-1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A6673-604D-4FCB-9342-B915F4A3FDF4}" type="pres">
      <dgm:prSet presAssocID="{1E40C24E-AE17-4682-AD3B-DE5198251EF0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71432A-1C03-4199-BD37-FF1AE43B9872}" type="presOf" srcId="{2AFAFF71-C3DD-42E8-9BA1-B84B96D70677}" destId="{227DD6A0-5ACA-4CC7-B4CF-568596EBF1EA}" srcOrd="0" destOrd="0" presId="urn:microsoft.com/office/officeart/2005/8/layout/vList6"/>
    <dgm:cxn modelId="{FBC82EF6-B736-436A-AABE-B17C31BFC7AD}" srcId="{1E40C24E-AE17-4682-AD3B-DE5198251EF0}" destId="{E824DFCC-228C-47EF-971C-27243EB5DAAA}" srcOrd="0" destOrd="0" parTransId="{AB62186E-A606-4DC2-AE62-3E2486BB4475}" sibTransId="{A58C5EAC-D759-4A76-B956-2FFB40D571BC}"/>
    <dgm:cxn modelId="{E73B0D7F-2A17-4AA9-A3B8-74A60E3DA345}" srcId="{1E40C24E-AE17-4682-AD3B-DE5198251EF0}" destId="{3A65C23B-7DA0-4B03-B5E9-F07933AF4DE3}" srcOrd="2" destOrd="0" parTransId="{32CD2B57-14DC-46CE-B7FA-E0EE83EAFE4E}" sibTransId="{9EA7331F-4AE9-49EF-92F5-37562BBA720B}"/>
    <dgm:cxn modelId="{EE1BCE67-AE7C-452F-A299-E81661A7FA15}" type="presOf" srcId="{1B12F8C2-3EB9-4079-B8A2-E031E6B35C24}" destId="{FABA6673-604D-4FCB-9342-B915F4A3FDF4}" srcOrd="0" destOrd="1" presId="urn:microsoft.com/office/officeart/2005/8/layout/vList6"/>
    <dgm:cxn modelId="{0178F7C8-694D-46DF-8BA1-90BE9B12D72D}" srcId="{1E40C24E-AE17-4682-AD3B-DE5198251EF0}" destId="{1B12F8C2-3EB9-4079-B8A2-E031E6B35C24}" srcOrd="1" destOrd="0" parTransId="{F49F876D-AEFB-4034-8759-38F13C94722B}" sibTransId="{4E52214E-71D3-4790-9606-1366BB439AAA}"/>
    <dgm:cxn modelId="{27AA9964-1883-47DE-AF02-E77EF6AF1BA2}" type="presOf" srcId="{1E40C24E-AE17-4682-AD3B-DE5198251EF0}" destId="{5BD43602-897A-4D63-BD82-70DC223DEE77}" srcOrd="0" destOrd="0" presId="urn:microsoft.com/office/officeart/2005/8/layout/vList6"/>
    <dgm:cxn modelId="{EAFAAEC3-FC23-4DBB-8FD6-41A940459808}" type="presOf" srcId="{E824DFCC-228C-47EF-971C-27243EB5DAAA}" destId="{FABA6673-604D-4FCB-9342-B915F4A3FDF4}" srcOrd="0" destOrd="0" presId="urn:microsoft.com/office/officeart/2005/8/layout/vList6"/>
    <dgm:cxn modelId="{82FEDE60-5247-44B7-98A9-6BA5DA815C33}" type="presOf" srcId="{3A65C23B-7DA0-4B03-B5E9-F07933AF4DE3}" destId="{FABA6673-604D-4FCB-9342-B915F4A3FDF4}" srcOrd="0" destOrd="2" presId="urn:microsoft.com/office/officeart/2005/8/layout/vList6"/>
    <dgm:cxn modelId="{256D53FB-FAA9-4A66-9B8B-AC7BA0D321A0}" srcId="{2AFAFF71-C3DD-42E8-9BA1-B84B96D70677}" destId="{1E40C24E-AE17-4682-AD3B-DE5198251EF0}" srcOrd="0" destOrd="0" parTransId="{CD2264CE-1BB2-4CF1-A74C-9134ECE68365}" sibTransId="{53B774B1-5577-4C6D-9048-6C423ABD6F46}"/>
    <dgm:cxn modelId="{0F941E66-EE54-4D4F-80C7-570B271D959B}" type="presParOf" srcId="{227DD6A0-5ACA-4CC7-B4CF-568596EBF1EA}" destId="{79E36066-94E3-47EA-862D-8E1D55C3C650}" srcOrd="0" destOrd="0" presId="urn:microsoft.com/office/officeart/2005/8/layout/vList6"/>
    <dgm:cxn modelId="{A21FC7B8-F044-46CA-85FE-4D860790F4F3}" type="presParOf" srcId="{79E36066-94E3-47EA-862D-8E1D55C3C650}" destId="{5BD43602-897A-4D63-BD82-70DC223DEE77}" srcOrd="0" destOrd="0" presId="urn:microsoft.com/office/officeart/2005/8/layout/vList6"/>
    <dgm:cxn modelId="{8185CD81-06BF-4550-B9C6-B60C48DECD0F}" type="presParOf" srcId="{79E36066-94E3-47EA-862D-8E1D55C3C650}" destId="{FABA6673-604D-4FCB-9342-B915F4A3FDF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869AAC-5242-41BE-BDF8-780576BF10F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E98E037-CADC-4BEF-8A1C-B4FEE96537B4}">
      <dgm:prSet phldrT="[Текст]"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Подрядная организация</a:t>
          </a:r>
          <a:endParaRPr lang="ru-RU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78807-378A-45AE-9CB0-508D345A0F03}" type="parTrans" cxnId="{D92057FB-9B7C-493A-AFD9-A2997ECC8117}">
      <dgm:prSet/>
      <dgm:spPr/>
      <dgm:t>
        <a:bodyPr/>
        <a:lstStyle/>
        <a:p>
          <a:endParaRPr lang="ru-RU"/>
        </a:p>
      </dgm:t>
    </dgm:pt>
    <dgm:pt modelId="{A21E85EC-67ED-42BF-AB48-66D1248A585F}" type="sibTrans" cxnId="{D92057FB-9B7C-493A-AFD9-A2997ECC8117}">
      <dgm:prSet/>
      <dgm:spPr/>
      <dgm:t>
        <a:bodyPr/>
        <a:lstStyle/>
        <a:p>
          <a:endParaRPr lang="ru-RU"/>
        </a:p>
      </dgm:t>
    </dgm:pt>
    <dgm:pt modelId="{D4B3B360-4060-41F2-BEE5-C020F0129A29}">
      <dgm:prSet phldrT="[Текст]" custT="1"/>
      <dgm:spPr/>
      <dgm:t>
        <a:bodyPr/>
        <a:lstStyle/>
        <a:p>
          <a:pPr algn="l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Готовит график обследования МКД на территории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31FFA-FAE3-4B99-A615-9058B0386926}" type="parTrans" cxnId="{5F337037-690B-4D71-B783-DB47A3C30AA2}">
      <dgm:prSet/>
      <dgm:spPr/>
      <dgm:t>
        <a:bodyPr/>
        <a:lstStyle/>
        <a:p>
          <a:endParaRPr lang="ru-RU"/>
        </a:p>
      </dgm:t>
    </dgm:pt>
    <dgm:pt modelId="{202E0C5F-3B89-4090-A567-F38EEDA62CBE}" type="sibTrans" cxnId="{5F337037-690B-4D71-B783-DB47A3C30AA2}">
      <dgm:prSet/>
      <dgm:spPr/>
      <dgm:t>
        <a:bodyPr/>
        <a:lstStyle/>
        <a:p>
          <a:endParaRPr lang="ru-RU"/>
        </a:p>
      </dgm:t>
    </dgm:pt>
    <dgm:pt modelId="{F590F60B-5FDC-45C0-B07B-607611857D2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График производства работ</a:t>
          </a:r>
        </a:p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уведомление о нем </a:t>
          </a:r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УК, ОМС, РО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BB35B-5398-4F14-AA33-B901E9473353}" type="parTrans" cxnId="{AC4BCC0C-1F16-49A8-8555-CE832415F299}">
      <dgm:prSet/>
      <dgm:spPr/>
      <dgm:t>
        <a:bodyPr/>
        <a:lstStyle/>
        <a:p>
          <a:endParaRPr lang="ru-RU"/>
        </a:p>
      </dgm:t>
    </dgm:pt>
    <dgm:pt modelId="{669B2C8B-B43B-44BE-B9FC-C4D0D361B077}" type="sibTrans" cxnId="{AC4BCC0C-1F16-49A8-8555-CE832415F299}">
      <dgm:prSet/>
      <dgm:spPr/>
      <dgm:t>
        <a:bodyPr/>
        <a:lstStyle/>
        <a:p>
          <a:endParaRPr lang="ru-RU"/>
        </a:p>
      </dgm:t>
    </dgm:pt>
    <dgm:pt modelId="{81AAEA28-BC2D-4894-B593-DFE426FB7E6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 (город, улица, номер дома);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EBE13-B122-48E5-835C-CBBD5CCCEA2C}" type="parTrans" cxnId="{E5DABE61-B10B-4D52-86E1-AA7CFF850587}">
      <dgm:prSet/>
      <dgm:spPr/>
      <dgm:t>
        <a:bodyPr/>
        <a:lstStyle/>
        <a:p>
          <a:endParaRPr lang="ru-RU"/>
        </a:p>
      </dgm:t>
    </dgm:pt>
    <dgm:pt modelId="{390B801B-DDF8-41B8-A27F-EBF3C61D1C40}" type="sibTrans" cxnId="{E5DABE61-B10B-4D52-86E1-AA7CFF850587}">
      <dgm:prSet/>
      <dgm:spPr/>
      <dgm:t>
        <a:bodyPr/>
        <a:lstStyle/>
        <a:p>
          <a:endParaRPr lang="ru-RU"/>
        </a:p>
      </dgm:t>
    </dgm:pt>
    <dgm:pt modelId="{5FF5FB48-0F65-4855-B7D3-3996C5D9370E}">
      <dgm:prSet custT="1"/>
      <dgm:spPr/>
      <dgm:t>
        <a:bodyPr/>
        <a:lstStyle/>
        <a:p>
          <a:endParaRPr lang="ru-RU" sz="2000" b="1" dirty="0"/>
        </a:p>
      </dgm:t>
    </dgm:pt>
    <dgm:pt modelId="{9CE4033E-2E0C-4A5E-8BC4-4E06F2E3F6BB}" type="parTrans" cxnId="{AA480618-0ED9-4DAC-95CD-5CA1AE853D31}">
      <dgm:prSet/>
      <dgm:spPr/>
      <dgm:t>
        <a:bodyPr/>
        <a:lstStyle/>
        <a:p>
          <a:endParaRPr lang="ru-RU"/>
        </a:p>
      </dgm:t>
    </dgm:pt>
    <dgm:pt modelId="{4FC99BC3-4600-4546-8F5F-E96F8B433DAF}" type="sibTrans" cxnId="{AA480618-0ED9-4DAC-95CD-5CA1AE853D31}">
      <dgm:prSet/>
      <dgm:spPr/>
      <dgm:t>
        <a:bodyPr/>
        <a:lstStyle/>
        <a:p>
          <a:endParaRPr lang="ru-RU"/>
        </a:p>
      </dgm:t>
    </dgm:pt>
    <dgm:pt modelId="{FAA9339B-EA67-429A-91FE-302E8665B4F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дата и время проведения обследования.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4D7A8-20BF-4ED3-8758-5ADC27675C0C}" type="parTrans" cxnId="{EE89835E-B95B-4BAE-BD4F-1FEE6043F535}">
      <dgm:prSet/>
      <dgm:spPr/>
      <dgm:t>
        <a:bodyPr/>
        <a:lstStyle/>
        <a:p>
          <a:endParaRPr lang="ru-RU"/>
        </a:p>
      </dgm:t>
    </dgm:pt>
    <dgm:pt modelId="{D510109D-6643-4CCB-86F7-FB34E8688515}" type="sibTrans" cxnId="{EE89835E-B95B-4BAE-BD4F-1FEE6043F535}">
      <dgm:prSet/>
      <dgm:spPr/>
      <dgm:t>
        <a:bodyPr/>
        <a:lstStyle/>
        <a:p>
          <a:endParaRPr lang="ru-RU"/>
        </a:p>
      </dgm:t>
    </dgm:pt>
    <dgm:pt modelId="{C1BE83C7-9139-4A44-BD72-91569839CA5E}" type="pres">
      <dgm:prSet presAssocID="{1F869AAC-5242-41BE-BDF8-780576BF10F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7A61924-4B5B-4E7D-856D-1E00EBC4FF55}" type="pres">
      <dgm:prSet presAssocID="{AE98E037-CADC-4BEF-8A1C-B4FEE96537B4}" presName="composite" presStyleCnt="0"/>
      <dgm:spPr/>
      <dgm:t>
        <a:bodyPr/>
        <a:lstStyle/>
        <a:p>
          <a:endParaRPr lang="ru-RU"/>
        </a:p>
      </dgm:t>
    </dgm:pt>
    <dgm:pt modelId="{CA173CFA-AC99-4F86-9753-0E07D886D1E7}" type="pres">
      <dgm:prSet presAssocID="{AE98E037-CADC-4BEF-8A1C-B4FEE96537B4}" presName="bentUpArrow1" presStyleLbl="alignImgPlace1" presStyleIdx="0" presStyleCnt="1"/>
      <dgm:spPr/>
      <dgm:t>
        <a:bodyPr/>
        <a:lstStyle/>
        <a:p>
          <a:endParaRPr lang="ru-RU"/>
        </a:p>
      </dgm:t>
    </dgm:pt>
    <dgm:pt modelId="{958B55B8-8954-4CCD-A4B4-6F4B832F3A44}" type="pres">
      <dgm:prSet presAssocID="{AE98E037-CADC-4BEF-8A1C-B4FEE96537B4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01F1F-4E28-44A1-BCAA-C6CAC11B515D}" type="pres">
      <dgm:prSet presAssocID="{AE98E037-CADC-4BEF-8A1C-B4FEE96537B4}" presName="ChildText" presStyleLbl="revTx" presStyleIdx="0" presStyleCnt="2" custScaleX="305279" custScaleY="99149" custLinFactNeighborX="98626" custLinFactNeighborY="-11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695ED-5DF2-4606-9E72-BC961DC7A804}" type="pres">
      <dgm:prSet presAssocID="{A21E85EC-67ED-42BF-AB48-66D1248A585F}" presName="sibTrans" presStyleCnt="0"/>
      <dgm:spPr/>
      <dgm:t>
        <a:bodyPr/>
        <a:lstStyle/>
        <a:p>
          <a:endParaRPr lang="ru-RU"/>
        </a:p>
      </dgm:t>
    </dgm:pt>
    <dgm:pt modelId="{BE8704F0-52BF-4DF3-AD7E-360239670EB1}" type="pres">
      <dgm:prSet presAssocID="{F590F60B-5FDC-45C0-B07B-607611857D2D}" presName="composite" presStyleCnt="0"/>
      <dgm:spPr/>
      <dgm:t>
        <a:bodyPr/>
        <a:lstStyle/>
        <a:p>
          <a:endParaRPr lang="ru-RU"/>
        </a:p>
      </dgm:t>
    </dgm:pt>
    <dgm:pt modelId="{4F6175B4-7353-4B0C-ACD9-F2C69FC6F26B}" type="pres">
      <dgm:prSet presAssocID="{F590F60B-5FDC-45C0-B07B-607611857D2D}" presName="ParentText" presStyleLbl="node1" presStyleIdx="1" presStyleCnt="2" custScaleX="128533" custScaleY="98487" custLinFactNeighborX="-40004" custLinFactNeighborY="13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B582E-1F41-41BD-B27B-D18DDCFECEAF}" type="pres">
      <dgm:prSet presAssocID="{F590F60B-5FDC-45C0-B07B-607611857D2D}" presName="FinalChildText" presStyleLbl="revTx" presStyleIdx="1" presStyleCnt="2" custScaleX="227577" custScaleY="125506" custLinFactNeighborX="33804" custLinFactNeighborY="-1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026ED-BF0D-4FC4-81E5-9776C657B06C}" type="presOf" srcId="{FAA9339B-EA67-429A-91FE-302E8665B4FC}" destId="{C53B582E-1F41-41BD-B27B-D18DDCFECEAF}" srcOrd="0" destOrd="1" presId="urn:microsoft.com/office/officeart/2005/8/layout/StepDownProcess"/>
    <dgm:cxn modelId="{EACAE594-11E3-4C38-8CC1-75FAA9B1CAF0}" type="presOf" srcId="{5FF5FB48-0F65-4855-B7D3-3996C5D9370E}" destId="{C53B582E-1F41-41BD-B27B-D18DDCFECEAF}" srcOrd="0" destOrd="2" presId="urn:microsoft.com/office/officeart/2005/8/layout/StepDownProcess"/>
    <dgm:cxn modelId="{E5DABE61-B10B-4D52-86E1-AA7CFF850587}" srcId="{F590F60B-5FDC-45C0-B07B-607611857D2D}" destId="{81AAEA28-BC2D-4894-B593-DFE426FB7E64}" srcOrd="0" destOrd="0" parTransId="{B3EEBE13-B122-48E5-835C-CBBD5CCCEA2C}" sibTransId="{390B801B-DDF8-41B8-A27F-EBF3C61D1C40}"/>
    <dgm:cxn modelId="{31E0C9F7-189F-45AF-A679-670BC7B85A97}" type="presOf" srcId="{1F869AAC-5242-41BE-BDF8-780576BF10F2}" destId="{C1BE83C7-9139-4A44-BD72-91569839CA5E}" srcOrd="0" destOrd="0" presId="urn:microsoft.com/office/officeart/2005/8/layout/StepDownProcess"/>
    <dgm:cxn modelId="{5F337037-690B-4D71-B783-DB47A3C30AA2}" srcId="{AE98E037-CADC-4BEF-8A1C-B4FEE96537B4}" destId="{D4B3B360-4060-41F2-BEE5-C020F0129A29}" srcOrd="0" destOrd="0" parTransId="{13231FFA-FAE3-4B99-A615-9058B0386926}" sibTransId="{202E0C5F-3B89-4090-A567-F38EEDA62CBE}"/>
    <dgm:cxn modelId="{AA480618-0ED9-4DAC-95CD-5CA1AE853D31}" srcId="{F590F60B-5FDC-45C0-B07B-607611857D2D}" destId="{5FF5FB48-0F65-4855-B7D3-3996C5D9370E}" srcOrd="2" destOrd="0" parTransId="{9CE4033E-2E0C-4A5E-8BC4-4E06F2E3F6BB}" sibTransId="{4FC99BC3-4600-4546-8F5F-E96F8B433DAF}"/>
    <dgm:cxn modelId="{D92057FB-9B7C-493A-AFD9-A2997ECC8117}" srcId="{1F869AAC-5242-41BE-BDF8-780576BF10F2}" destId="{AE98E037-CADC-4BEF-8A1C-B4FEE96537B4}" srcOrd="0" destOrd="0" parTransId="{3AC78807-378A-45AE-9CB0-508D345A0F03}" sibTransId="{A21E85EC-67ED-42BF-AB48-66D1248A585F}"/>
    <dgm:cxn modelId="{B6B5752B-837B-4CB7-B5C7-63B3F8BF9352}" type="presOf" srcId="{D4B3B360-4060-41F2-BEE5-C020F0129A29}" destId="{4CB01F1F-4E28-44A1-BCAA-C6CAC11B515D}" srcOrd="0" destOrd="0" presId="urn:microsoft.com/office/officeart/2005/8/layout/StepDownProcess"/>
    <dgm:cxn modelId="{EE89835E-B95B-4BAE-BD4F-1FEE6043F535}" srcId="{F590F60B-5FDC-45C0-B07B-607611857D2D}" destId="{FAA9339B-EA67-429A-91FE-302E8665B4FC}" srcOrd="1" destOrd="0" parTransId="{E824D7A8-20BF-4ED3-8758-5ADC27675C0C}" sibTransId="{D510109D-6643-4CCB-86F7-FB34E8688515}"/>
    <dgm:cxn modelId="{53C0DDEA-D231-4694-8C73-5F96DAD78861}" type="presOf" srcId="{F590F60B-5FDC-45C0-B07B-607611857D2D}" destId="{4F6175B4-7353-4B0C-ACD9-F2C69FC6F26B}" srcOrd="0" destOrd="0" presId="urn:microsoft.com/office/officeart/2005/8/layout/StepDownProcess"/>
    <dgm:cxn modelId="{8A422754-686D-4D92-829D-3A8CB866B01F}" type="presOf" srcId="{AE98E037-CADC-4BEF-8A1C-B4FEE96537B4}" destId="{958B55B8-8954-4CCD-A4B4-6F4B832F3A44}" srcOrd="0" destOrd="0" presId="urn:microsoft.com/office/officeart/2005/8/layout/StepDownProcess"/>
    <dgm:cxn modelId="{AC939F12-2638-4550-A568-DACDE380BD7E}" type="presOf" srcId="{81AAEA28-BC2D-4894-B593-DFE426FB7E64}" destId="{C53B582E-1F41-41BD-B27B-D18DDCFECEAF}" srcOrd="0" destOrd="0" presId="urn:microsoft.com/office/officeart/2005/8/layout/StepDownProcess"/>
    <dgm:cxn modelId="{AC4BCC0C-1F16-49A8-8555-CE832415F299}" srcId="{1F869AAC-5242-41BE-BDF8-780576BF10F2}" destId="{F590F60B-5FDC-45C0-B07B-607611857D2D}" srcOrd="1" destOrd="0" parTransId="{246BB35B-5398-4F14-AA33-B901E9473353}" sibTransId="{669B2C8B-B43B-44BE-B9FC-C4D0D361B077}"/>
    <dgm:cxn modelId="{76EFF333-3DDF-4DBB-86E4-D14D07AFA0AE}" type="presParOf" srcId="{C1BE83C7-9139-4A44-BD72-91569839CA5E}" destId="{57A61924-4B5B-4E7D-856D-1E00EBC4FF55}" srcOrd="0" destOrd="0" presId="urn:microsoft.com/office/officeart/2005/8/layout/StepDownProcess"/>
    <dgm:cxn modelId="{561F728B-5859-479C-ABB7-6903D6F50DF1}" type="presParOf" srcId="{57A61924-4B5B-4E7D-856D-1E00EBC4FF55}" destId="{CA173CFA-AC99-4F86-9753-0E07D886D1E7}" srcOrd="0" destOrd="0" presId="urn:microsoft.com/office/officeart/2005/8/layout/StepDownProcess"/>
    <dgm:cxn modelId="{74AF3633-1F05-4ED7-8CA3-CD9E5FA0BEA5}" type="presParOf" srcId="{57A61924-4B5B-4E7D-856D-1E00EBC4FF55}" destId="{958B55B8-8954-4CCD-A4B4-6F4B832F3A44}" srcOrd="1" destOrd="0" presId="urn:microsoft.com/office/officeart/2005/8/layout/StepDownProcess"/>
    <dgm:cxn modelId="{9A404636-72CA-426D-AE8B-59B25EF31007}" type="presParOf" srcId="{57A61924-4B5B-4E7D-856D-1E00EBC4FF55}" destId="{4CB01F1F-4E28-44A1-BCAA-C6CAC11B515D}" srcOrd="2" destOrd="0" presId="urn:microsoft.com/office/officeart/2005/8/layout/StepDownProcess"/>
    <dgm:cxn modelId="{C6E8DB82-55D8-4813-A920-506A717663D2}" type="presParOf" srcId="{C1BE83C7-9139-4A44-BD72-91569839CA5E}" destId="{339695ED-5DF2-4606-9E72-BC961DC7A804}" srcOrd="1" destOrd="0" presId="urn:microsoft.com/office/officeart/2005/8/layout/StepDownProcess"/>
    <dgm:cxn modelId="{B2F7490F-E7EF-4037-8C1E-34CDF06E6E28}" type="presParOf" srcId="{C1BE83C7-9139-4A44-BD72-91569839CA5E}" destId="{BE8704F0-52BF-4DF3-AD7E-360239670EB1}" srcOrd="2" destOrd="0" presId="urn:microsoft.com/office/officeart/2005/8/layout/StepDownProcess"/>
    <dgm:cxn modelId="{9A826B08-1CFE-4FBA-9CE2-09B6EE7EF9B4}" type="presParOf" srcId="{BE8704F0-52BF-4DF3-AD7E-360239670EB1}" destId="{4F6175B4-7353-4B0C-ACD9-F2C69FC6F26B}" srcOrd="0" destOrd="0" presId="urn:microsoft.com/office/officeart/2005/8/layout/StepDownProcess"/>
    <dgm:cxn modelId="{64F2AAEA-40AE-4E75-8504-C4F75EE5E744}" type="presParOf" srcId="{BE8704F0-52BF-4DF3-AD7E-360239670EB1}" destId="{C53B582E-1F41-41BD-B27B-D18DDCFECEA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87E43-BE8F-49C5-BB1D-ED64CD1E4BAE}" type="doc">
      <dgm:prSet loTypeId="urn:microsoft.com/office/officeart/2005/8/layout/cycle5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56FE18F-3270-4774-B709-A290761E53A1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Проверка исполнительной документации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C1CA8-B78C-440E-B4A8-DCC3DEECE570}" type="parTrans" cxnId="{C763671A-4C5A-4B8C-A375-B3DD1C9B2723}">
      <dgm:prSet/>
      <dgm:spPr/>
      <dgm:t>
        <a:bodyPr/>
        <a:lstStyle/>
        <a:p>
          <a:endParaRPr lang="ru-RU"/>
        </a:p>
      </dgm:t>
    </dgm:pt>
    <dgm:pt modelId="{9BE19A2D-2B0F-489A-A58E-17DE93A0B91E}" type="sibTrans" cxnId="{C763671A-4C5A-4B8C-A375-B3DD1C9B2723}">
      <dgm:prSet/>
      <dgm:spPr/>
      <dgm:t>
        <a:bodyPr/>
        <a:lstStyle/>
        <a:p>
          <a:endParaRPr lang="ru-RU"/>
        </a:p>
      </dgm:t>
    </dgm:pt>
    <dgm:pt modelId="{67EEB57F-3914-44F7-AE03-73A1A63071F6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Подписание актов выполненных работ, итоговая комиссия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D270A0-A798-41A3-941F-3301058D5525}" type="parTrans" cxnId="{2AF90FD0-BCD7-40AE-895C-66D32367F656}">
      <dgm:prSet/>
      <dgm:spPr/>
      <dgm:t>
        <a:bodyPr/>
        <a:lstStyle/>
        <a:p>
          <a:endParaRPr lang="ru-RU"/>
        </a:p>
      </dgm:t>
    </dgm:pt>
    <dgm:pt modelId="{DE213D82-8B48-4DEC-8971-5048EB675699}" type="sibTrans" cxnId="{2AF90FD0-BCD7-40AE-895C-66D32367F656}">
      <dgm:prSet/>
      <dgm:spPr/>
      <dgm:t>
        <a:bodyPr/>
        <a:lstStyle/>
        <a:p>
          <a:endParaRPr lang="ru-RU"/>
        </a:p>
      </dgm:t>
    </dgm:pt>
    <dgm:pt modelId="{60C99180-E70B-42F6-B175-06A7CB2F775A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Передача документов региональному оператору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B9FA0-18D0-4844-A5F5-67E5E417B5D4}" type="parTrans" cxnId="{00D28F89-1D05-43C1-AC1A-917EB323BB23}">
      <dgm:prSet/>
      <dgm:spPr/>
      <dgm:t>
        <a:bodyPr/>
        <a:lstStyle/>
        <a:p>
          <a:endParaRPr lang="ru-RU"/>
        </a:p>
      </dgm:t>
    </dgm:pt>
    <dgm:pt modelId="{3D752139-1380-4E04-A224-448FEC4D33BC}" type="sibTrans" cxnId="{00D28F89-1D05-43C1-AC1A-917EB323BB23}">
      <dgm:prSet/>
      <dgm:spPr/>
      <dgm:t>
        <a:bodyPr/>
        <a:lstStyle/>
        <a:p>
          <a:endParaRPr lang="ru-RU"/>
        </a:p>
      </dgm:t>
    </dgm:pt>
    <dgm:pt modelId="{E0CD283E-1075-4384-94DA-8086442E6E59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Выдача региональным оператором готовых документов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DC1B84-4E36-4C4C-89CE-6872802F8134}" type="parTrans" cxnId="{AAEE4658-CCF5-46B9-8582-8B5644F4795B}">
      <dgm:prSet/>
      <dgm:spPr/>
      <dgm:t>
        <a:bodyPr/>
        <a:lstStyle/>
        <a:p>
          <a:endParaRPr lang="ru-RU"/>
        </a:p>
      </dgm:t>
    </dgm:pt>
    <dgm:pt modelId="{902A6A75-7182-4CF8-9A37-8BCEB750B421}" type="sibTrans" cxnId="{AAEE4658-CCF5-46B9-8582-8B5644F4795B}">
      <dgm:prSet/>
      <dgm:spPr/>
      <dgm:t>
        <a:bodyPr/>
        <a:lstStyle/>
        <a:p>
          <a:endParaRPr lang="ru-RU"/>
        </a:p>
      </dgm:t>
    </dgm:pt>
    <dgm:pt modelId="{416626AB-A2F3-48E1-9D9C-1FA37256D1E7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Оповещение регионального оператора и строительного контроля о готовности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A3DF1-2B8A-4F22-9542-5419EBC199DC}" type="parTrans" cxnId="{2D0DAE4A-479B-48E0-A7D1-08B5DD22C2C9}">
      <dgm:prSet/>
      <dgm:spPr/>
      <dgm:t>
        <a:bodyPr/>
        <a:lstStyle/>
        <a:p>
          <a:endParaRPr lang="ru-RU"/>
        </a:p>
      </dgm:t>
    </dgm:pt>
    <dgm:pt modelId="{F3EDC0EE-FA88-4504-BAE7-0022D39C5C89}" type="sibTrans" cxnId="{2D0DAE4A-479B-48E0-A7D1-08B5DD22C2C9}">
      <dgm:prSet/>
      <dgm:spPr/>
      <dgm:t>
        <a:bodyPr/>
        <a:lstStyle/>
        <a:p>
          <a:endParaRPr lang="ru-RU"/>
        </a:p>
      </dgm:t>
    </dgm:pt>
    <dgm:pt modelId="{0EB2F3AE-DC97-460E-BD7B-1FD0A115BE25}" type="pres">
      <dgm:prSet presAssocID="{8C187E43-BE8F-49C5-BB1D-ED64CD1E4B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E1FFA1-6AC5-488D-BEEF-12B48B399D39}" type="pres">
      <dgm:prSet presAssocID="{056FE18F-3270-4774-B709-A290761E53A1}" presName="node" presStyleLbl="node1" presStyleIdx="0" presStyleCnt="5" custScaleX="139125" custScaleY="121334" custRadScaleRad="99829" custRadScaleInc="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A5D31-6C40-422B-8CB0-C3F430811EA0}" type="pres">
      <dgm:prSet presAssocID="{056FE18F-3270-4774-B709-A290761E53A1}" presName="spNode" presStyleCnt="0"/>
      <dgm:spPr/>
      <dgm:t>
        <a:bodyPr/>
        <a:lstStyle/>
        <a:p>
          <a:endParaRPr lang="ru-RU"/>
        </a:p>
      </dgm:t>
    </dgm:pt>
    <dgm:pt modelId="{339B2B4E-E73F-42B2-B2F5-45C7E6BC8B4C}" type="pres">
      <dgm:prSet presAssocID="{9BE19A2D-2B0F-489A-A58E-17DE93A0B91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196007A-C175-4B33-BD12-632E0130D463}" type="pres">
      <dgm:prSet presAssocID="{67EEB57F-3914-44F7-AE03-73A1A63071F6}" presName="node" presStyleLbl="node1" presStyleIdx="1" presStyleCnt="5" custScaleX="119704" custScaleY="137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AA85E-999F-4E0A-8D23-E9AAD06565BB}" type="pres">
      <dgm:prSet presAssocID="{67EEB57F-3914-44F7-AE03-73A1A63071F6}" presName="spNode" presStyleCnt="0"/>
      <dgm:spPr/>
      <dgm:t>
        <a:bodyPr/>
        <a:lstStyle/>
        <a:p>
          <a:endParaRPr lang="ru-RU"/>
        </a:p>
      </dgm:t>
    </dgm:pt>
    <dgm:pt modelId="{B7787DC5-C146-474B-BA03-DAA2709516EC}" type="pres">
      <dgm:prSet presAssocID="{DE213D82-8B48-4DEC-8971-5048EB67569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52327F7-2738-4132-BF9B-0848FF86D5CD}" type="pres">
      <dgm:prSet presAssocID="{60C99180-E70B-42F6-B175-06A7CB2F775A}" presName="node" presStyleLbl="node1" presStyleIdx="2" presStyleCnt="5" custScaleX="125368" custScaleY="125652" custRadScaleRad="104000" custRadScaleInc="-13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8E5D6-32DB-4E4A-A447-CB78FFB9EDAD}" type="pres">
      <dgm:prSet presAssocID="{60C99180-E70B-42F6-B175-06A7CB2F775A}" presName="spNode" presStyleCnt="0"/>
      <dgm:spPr/>
      <dgm:t>
        <a:bodyPr/>
        <a:lstStyle/>
        <a:p>
          <a:endParaRPr lang="ru-RU"/>
        </a:p>
      </dgm:t>
    </dgm:pt>
    <dgm:pt modelId="{BB256411-69C1-4258-ABD7-DBAAF9A5B963}" type="pres">
      <dgm:prSet presAssocID="{3D752139-1380-4E04-A224-448FEC4D33B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6E1D8E8-5F92-4C6C-AB35-93B6123B63C2}" type="pres">
      <dgm:prSet presAssocID="{E0CD283E-1075-4384-94DA-8086442E6E59}" presName="node" presStyleLbl="node1" presStyleIdx="3" presStyleCnt="5" custScaleX="120552" custScaleY="130075" custRadScaleRad="106792" custRadScaleInc="21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B29C1-9404-4CE2-A88C-909AC3A03332}" type="pres">
      <dgm:prSet presAssocID="{E0CD283E-1075-4384-94DA-8086442E6E59}" presName="spNode" presStyleCnt="0"/>
      <dgm:spPr/>
      <dgm:t>
        <a:bodyPr/>
        <a:lstStyle/>
        <a:p>
          <a:endParaRPr lang="ru-RU"/>
        </a:p>
      </dgm:t>
    </dgm:pt>
    <dgm:pt modelId="{CD0BC2EA-EF21-4971-86FF-49A2FF6ABD37}" type="pres">
      <dgm:prSet presAssocID="{902A6A75-7182-4CF8-9A37-8BCEB750B42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0DCA4323-A363-4E1D-A9EB-76C3B510A69F}" type="pres">
      <dgm:prSet presAssocID="{416626AB-A2F3-48E1-9D9C-1FA37256D1E7}" presName="node" presStyleLbl="node1" presStyleIdx="4" presStyleCnt="5" custScaleX="132668" custScaleY="138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BC721-7DB3-4005-A6BF-CDA5F5522F20}" type="pres">
      <dgm:prSet presAssocID="{416626AB-A2F3-48E1-9D9C-1FA37256D1E7}" presName="spNode" presStyleCnt="0"/>
      <dgm:spPr/>
      <dgm:t>
        <a:bodyPr/>
        <a:lstStyle/>
        <a:p>
          <a:endParaRPr lang="ru-RU"/>
        </a:p>
      </dgm:t>
    </dgm:pt>
    <dgm:pt modelId="{6D2E9F0B-4D2A-4204-9F6E-820836183248}" type="pres">
      <dgm:prSet presAssocID="{F3EDC0EE-FA88-4504-BAE7-0022D39C5C8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BBD6761-2F6B-4A02-AC3C-2184F4DDA898}" type="presOf" srcId="{67EEB57F-3914-44F7-AE03-73A1A63071F6}" destId="{B196007A-C175-4B33-BD12-632E0130D463}" srcOrd="0" destOrd="0" presId="urn:microsoft.com/office/officeart/2005/8/layout/cycle5"/>
    <dgm:cxn modelId="{C763671A-4C5A-4B8C-A375-B3DD1C9B2723}" srcId="{8C187E43-BE8F-49C5-BB1D-ED64CD1E4BAE}" destId="{056FE18F-3270-4774-B709-A290761E53A1}" srcOrd="0" destOrd="0" parTransId="{804C1CA8-B78C-440E-B4A8-DCC3DEECE570}" sibTransId="{9BE19A2D-2B0F-489A-A58E-17DE93A0B91E}"/>
    <dgm:cxn modelId="{00D28F89-1D05-43C1-AC1A-917EB323BB23}" srcId="{8C187E43-BE8F-49C5-BB1D-ED64CD1E4BAE}" destId="{60C99180-E70B-42F6-B175-06A7CB2F775A}" srcOrd="2" destOrd="0" parTransId="{224B9FA0-18D0-4844-A5F5-67E5E417B5D4}" sibTransId="{3D752139-1380-4E04-A224-448FEC4D33BC}"/>
    <dgm:cxn modelId="{20FCE70E-9609-4DF5-8B0A-A9ACCDEFC952}" type="presOf" srcId="{3D752139-1380-4E04-A224-448FEC4D33BC}" destId="{BB256411-69C1-4258-ABD7-DBAAF9A5B963}" srcOrd="0" destOrd="0" presId="urn:microsoft.com/office/officeart/2005/8/layout/cycle5"/>
    <dgm:cxn modelId="{AAEE4658-CCF5-46B9-8582-8B5644F4795B}" srcId="{8C187E43-BE8F-49C5-BB1D-ED64CD1E4BAE}" destId="{E0CD283E-1075-4384-94DA-8086442E6E59}" srcOrd="3" destOrd="0" parTransId="{BEDC1B84-4E36-4C4C-89CE-6872802F8134}" sibTransId="{902A6A75-7182-4CF8-9A37-8BCEB750B421}"/>
    <dgm:cxn modelId="{FA5C32F3-1FBB-45C5-B902-892FAD618454}" type="presOf" srcId="{902A6A75-7182-4CF8-9A37-8BCEB750B421}" destId="{CD0BC2EA-EF21-4971-86FF-49A2FF6ABD37}" srcOrd="0" destOrd="0" presId="urn:microsoft.com/office/officeart/2005/8/layout/cycle5"/>
    <dgm:cxn modelId="{319D4256-8E30-491D-AD7B-EC697EC44DA9}" type="presOf" srcId="{F3EDC0EE-FA88-4504-BAE7-0022D39C5C89}" destId="{6D2E9F0B-4D2A-4204-9F6E-820836183248}" srcOrd="0" destOrd="0" presId="urn:microsoft.com/office/officeart/2005/8/layout/cycle5"/>
    <dgm:cxn modelId="{2D0DAE4A-479B-48E0-A7D1-08B5DD22C2C9}" srcId="{8C187E43-BE8F-49C5-BB1D-ED64CD1E4BAE}" destId="{416626AB-A2F3-48E1-9D9C-1FA37256D1E7}" srcOrd="4" destOrd="0" parTransId="{98CA3DF1-2B8A-4F22-9542-5419EBC199DC}" sibTransId="{F3EDC0EE-FA88-4504-BAE7-0022D39C5C89}"/>
    <dgm:cxn modelId="{2AF90FD0-BCD7-40AE-895C-66D32367F656}" srcId="{8C187E43-BE8F-49C5-BB1D-ED64CD1E4BAE}" destId="{67EEB57F-3914-44F7-AE03-73A1A63071F6}" srcOrd="1" destOrd="0" parTransId="{66D270A0-A798-41A3-941F-3301058D5525}" sibTransId="{DE213D82-8B48-4DEC-8971-5048EB675699}"/>
    <dgm:cxn modelId="{DDDB83E5-7554-4C7F-9826-56C7A28458F8}" type="presOf" srcId="{DE213D82-8B48-4DEC-8971-5048EB675699}" destId="{B7787DC5-C146-474B-BA03-DAA2709516EC}" srcOrd="0" destOrd="0" presId="urn:microsoft.com/office/officeart/2005/8/layout/cycle5"/>
    <dgm:cxn modelId="{03EA34D2-77D6-4235-A265-4DBBD5B79B48}" type="presOf" srcId="{056FE18F-3270-4774-B709-A290761E53A1}" destId="{EAE1FFA1-6AC5-488D-BEEF-12B48B399D39}" srcOrd="0" destOrd="0" presId="urn:microsoft.com/office/officeart/2005/8/layout/cycle5"/>
    <dgm:cxn modelId="{CB5BADB0-5FA3-40DD-8435-73FC3685ECE0}" type="presOf" srcId="{60C99180-E70B-42F6-B175-06A7CB2F775A}" destId="{652327F7-2738-4132-BF9B-0848FF86D5CD}" srcOrd="0" destOrd="0" presId="urn:microsoft.com/office/officeart/2005/8/layout/cycle5"/>
    <dgm:cxn modelId="{8A87B083-A784-468C-BC33-EBE818D375B3}" type="presOf" srcId="{8C187E43-BE8F-49C5-BB1D-ED64CD1E4BAE}" destId="{0EB2F3AE-DC97-460E-BD7B-1FD0A115BE25}" srcOrd="0" destOrd="0" presId="urn:microsoft.com/office/officeart/2005/8/layout/cycle5"/>
    <dgm:cxn modelId="{9F1553E2-5E50-4366-B63D-CB00F1C977FD}" type="presOf" srcId="{416626AB-A2F3-48E1-9D9C-1FA37256D1E7}" destId="{0DCA4323-A363-4E1D-A9EB-76C3B510A69F}" srcOrd="0" destOrd="0" presId="urn:microsoft.com/office/officeart/2005/8/layout/cycle5"/>
    <dgm:cxn modelId="{3F7B4A42-0E82-4131-A0B2-2308643D4EFE}" type="presOf" srcId="{E0CD283E-1075-4384-94DA-8086442E6E59}" destId="{96E1D8E8-5F92-4C6C-AB35-93B6123B63C2}" srcOrd="0" destOrd="0" presId="urn:microsoft.com/office/officeart/2005/8/layout/cycle5"/>
    <dgm:cxn modelId="{E38E8737-0BB3-48E5-8CBE-4A5FD350C212}" type="presOf" srcId="{9BE19A2D-2B0F-489A-A58E-17DE93A0B91E}" destId="{339B2B4E-E73F-42B2-B2F5-45C7E6BC8B4C}" srcOrd="0" destOrd="0" presId="urn:microsoft.com/office/officeart/2005/8/layout/cycle5"/>
    <dgm:cxn modelId="{B183A9ED-DBFF-4F6C-AB57-B80DBE84647A}" type="presParOf" srcId="{0EB2F3AE-DC97-460E-BD7B-1FD0A115BE25}" destId="{EAE1FFA1-6AC5-488D-BEEF-12B48B399D39}" srcOrd="0" destOrd="0" presId="urn:microsoft.com/office/officeart/2005/8/layout/cycle5"/>
    <dgm:cxn modelId="{1DE8FF3C-35BF-4C65-90A9-0A89FB886DED}" type="presParOf" srcId="{0EB2F3AE-DC97-460E-BD7B-1FD0A115BE25}" destId="{2C8A5D31-6C40-422B-8CB0-C3F430811EA0}" srcOrd="1" destOrd="0" presId="urn:microsoft.com/office/officeart/2005/8/layout/cycle5"/>
    <dgm:cxn modelId="{5AD14784-487A-43B1-AAF8-FDD88093DD34}" type="presParOf" srcId="{0EB2F3AE-DC97-460E-BD7B-1FD0A115BE25}" destId="{339B2B4E-E73F-42B2-B2F5-45C7E6BC8B4C}" srcOrd="2" destOrd="0" presId="urn:microsoft.com/office/officeart/2005/8/layout/cycle5"/>
    <dgm:cxn modelId="{0F3DCFCC-4FBB-410A-8CAE-51354EE436AD}" type="presParOf" srcId="{0EB2F3AE-DC97-460E-BD7B-1FD0A115BE25}" destId="{B196007A-C175-4B33-BD12-632E0130D463}" srcOrd="3" destOrd="0" presId="urn:microsoft.com/office/officeart/2005/8/layout/cycle5"/>
    <dgm:cxn modelId="{BDA27690-30EF-4983-B0EF-2460211CC821}" type="presParOf" srcId="{0EB2F3AE-DC97-460E-BD7B-1FD0A115BE25}" destId="{A80AA85E-999F-4E0A-8D23-E9AAD06565BB}" srcOrd="4" destOrd="0" presId="urn:microsoft.com/office/officeart/2005/8/layout/cycle5"/>
    <dgm:cxn modelId="{1007BC0A-EAAD-4B5A-8E1B-49262EE1B970}" type="presParOf" srcId="{0EB2F3AE-DC97-460E-BD7B-1FD0A115BE25}" destId="{B7787DC5-C146-474B-BA03-DAA2709516EC}" srcOrd="5" destOrd="0" presId="urn:microsoft.com/office/officeart/2005/8/layout/cycle5"/>
    <dgm:cxn modelId="{21148C7B-2E33-4DC9-9FA3-1365DD8DD864}" type="presParOf" srcId="{0EB2F3AE-DC97-460E-BD7B-1FD0A115BE25}" destId="{652327F7-2738-4132-BF9B-0848FF86D5CD}" srcOrd="6" destOrd="0" presId="urn:microsoft.com/office/officeart/2005/8/layout/cycle5"/>
    <dgm:cxn modelId="{7DBE7B77-E693-4045-8476-2108BA89688F}" type="presParOf" srcId="{0EB2F3AE-DC97-460E-BD7B-1FD0A115BE25}" destId="{E6A8E5D6-32DB-4E4A-A447-CB78FFB9EDAD}" srcOrd="7" destOrd="0" presId="urn:microsoft.com/office/officeart/2005/8/layout/cycle5"/>
    <dgm:cxn modelId="{DD317343-8EEE-4E45-A127-166696322260}" type="presParOf" srcId="{0EB2F3AE-DC97-460E-BD7B-1FD0A115BE25}" destId="{BB256411-69C1-4258-ABD7-DBAAF9A5B963}" srcOrd="8" destOrd="0" presId="urn:microsoft.com/office/officeart/2005/8/layout/cycle5"/>
    <dgm:cxn modelId="{36DB002F-9391-49BD-9AFA-D84208B9A3F8}" type="presParOf" srcId="{0EB2F3AE-DC97-460E-BD7B-1FD0A115BE25}" destId="{96E1D8E8-5F92-4C6C-AB35-93B6123B63C2}" srcOrd="9" destOrd="0" presId="urn:microsoft.com/office/officeart/2005/8/layout/cycle5"/>
    <dgm:cxn modelId="{2049DACE-4C84-48CE-ADE3-76D8283DC7CE}" type="presParOf" srcId="{0EB2F3AE-DC97-460E-BD7B-1FD0A115BE25}" destId="{33FB29C1-9404-4CE2-A88C-909AC3A03332}" srcOrd="10" destOrd="0" presId="urn:microsoft.com/office/officeart/2005/8/layout/cycle5"/>
    <dgm:cxn modelId="{E9109883-464D-45C7-9B01-A54BECD6D5C0}" type="presParOf" srcId="{0EB2F3AE-DC97-460E-BD7B-1FD0A115BE25}" destId="{CD0BC2EA-EF21-4971-86FF-49A2FF6ABD37}" srcOrd="11" destOrd="0" presId="urn:microsoft.com/office/officeart/2005/8/layout/cycle5"/>
    <dgm:cxn modelId="{5E5514F5-68E1-4FDC-A82A-0DEFD5783A54}" type="presParOf" srcId="{0EB2F3AE-DC97-460E-BD7B-1FD0A115BE25}" destId="{0DCA4323-A363-4E1D-A9EB-76C3B510A69F}" srcOrd="12" destOrd="0" presId="urn:microsoft.com/office/officeart/2005/8/layout/cycle5"/>
    <dgm:cxn modelId="{798BD16F-4CDD-4A80-9314-BB1FF457D3F7}" type="presParOf" srcId="{0EB2F3AE-DC97-460E-BD7B-1FD0A115BE25}" destId="{12BBC721-7DB3-4005-A6BF-CDA5F5522F20}" srcOrd="13" destOrd="0" presId="urn:microsoft.com/office/officeart/2005/8/layout/cycle5"/>
    <dgm:cxn modelId="{0F42CD3D-AAAA-4DDE-9DB7-865E860705AE}" type="presParOf" srcId="{0EB2F3AE-DC97-460E-BD7B-1FD0A115BE25}" destId="{6D2E9F0B-4D2A-4204-9F6E-820836183248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F703C-754F-4199-9B7B-6FD34310048D}">
      <dsp:nvSpPr>
        <dsp:cNvPr id="0" name=""/>
        <dsp:cNvSpPr/>
      </dsp:nvSpPr>
      <dsp:spPr>
        <a:xfrm>
          <a:off x="4788787" y="2590925"/>
          <a:ext cx="2555832" cy="255583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оператор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63080" y="2965218"/>
        <a:ext cx="1807246" cy="1807246"/>
      </dsp:txXfrm>
    </dsp:sp>
    <dsp:sp modelId="{18BBCD3B-0061-43DA-B452-0A80A7895565}">
      <dsp:nvSpPr>
        <dsp:cNvPr id="0" name=""/>
        <dsp:cNvSpPr/>
      </dsp:nvSpPr>
      <dsp:spPr>
        <a:xfrm rot="11596536">
          <a:off x="2701526" y="2935253"/>
          <a:ext cx="2152615" cy="72841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45520-77AF-4497-B1D3-2F7FF9478E61}">
      <dsp:nvSpPr>
        <dsp:cNvPr id="0" name=""/>
        <dsp:cNvSpPr/>
      </dsp:nvSpPr>
      <dsp:spPr>
        <a:xfrm>
          <a:off x="1137443" y="2234332"/>
          <a:ext cx="2936934" cy="16359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технического задания на выполнение услуг / работ по капитальному ремонту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185358" y="2282247"/>
        <a:ext cx="2841104" cy="1540106"/>
      </dsp:txXfrm>
    </dsp:sp>
    <dsp:sp modelId="{5012C5C0-E0C1-4287-B5D5-2590828835B7}">
      <dsp:nvSpPr>
        <dsp:cNvPr id="0" name=""/>
        <dsp:cNvSpPr/>
      </dsp:nvSpPr>
      <dsp:spPr>
        <a:xfrm rot="14099682">
          <a:off x="3527766" y="1451233"/>
          <a:ext cx="2201693" cy="72841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B3A10-911C-4449-9D27-B6158567B810}">
      <dsp:nvSpPr>
        <dsp:cNvPr id="0" name=""/>
        <dsp:cNvSpPr/>
      </dsp:nvSpPr>
      <dsp:spPr>
        <a:xfrm>
          <a:off x="2092421" y="114814"/>
          <a:ext cx="3809378" cy="15978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электронных аукционов по отбору подрядных организаций для оказания услуг и (или) выполнения работ по капитальному ремонту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9220" y="161613"/>
        <a:ext cx="3715780" cy="1504247"/>
      </dsp:txXfrm>
    </dsp:sp>
    <dsp:sp modelId="{056CAF88-5441-442A-94A4-545C3FD7CB02}">
      <dsp:nvSpPr>
        <dsp:cNvPr id="0" name=""/>
        <dsp:cNvSpPr/>
      </dsp:nvSpPr>
      <dsp:spPr>
        <a:xfrm rot="17987118">
          <a:off x="6257372" y="1429424"/>
          <a:ext cx="1994218" cy="72841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C56E2-1B15-4AED-82A0-99A01917D00F}">
      <dsp:nvSpPr>
        <dsp:cNvPr id="0" name=""/>
        <dsp:cNvSpPr/>
      </dsp:nvSpPr>
      <dsp:spPr>
        <a:xfrm>
          <a:off x="6100222" y="155712"/>
          <a:ext cx="3299149" cy="154506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и сроков оказания услуг и (или) выполнения работ подрядными организациями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6145476" y="200966"/>
        <a:ext cx="3208641" cy="1454561"/>
      </dsp:txXfrm>
    </dsp:sp>
    <dsp:sp modelId="{E0DE8010-7349-4C99-965A-B8AED32A36A4}">
      <dsp:nvSpPr>
        <dsp:cNvPr id="0" name=""/>
        <dsp:cNvSpPr/>
      </dsp:nvSpPr>
      <dsp:spPr>
        <a:xfrm rot="20749243">
          <a:off x="7392152" y="2918655"/>
          <a:ext cx="2052221" cy="728412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5F068-22B0-4B62-91FC-4D502809120A}">
      <dsp:nvSpPr>
        <dsp:cNvPr id="0" name=""/>
        <dsp:cNvSpPr/>
      </dsp:nvSpPr>
      <dsp:spPr>
        <a:xfrm>
          <a:off x="8199905" y="2234510"/>
          <a:ext cx="2428041" cy="16004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Приемка оказанных услуг и (или)выполненных работ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6782" y="2281387"/>
        <a:ext cx="2334287" cy="1506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611F7-495B-4A43-9407-E8B83DBF5735}">
      <dsp:nvSpPr>
        <dsp:cNvPr id="0" name=""/>
        <dsp:cNvSpPr/>
      </dsp:nvSpPr>
      <dsp:spPr>
        <a:xfrm>
          <a:off x="2938378" y="2487338"/>
          <a:ext cx="2542312" cy="2482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выполненный работ специалистами ПТО на всех этапах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0691" y="2850829"/>
        <a:ext cx="1797686" cy="1755092"/>
      </dsp:txXfrm>
    </dsp:sp>
    <dsp:sp modelId="{1F8E4FCF-4782-4C15-BCAF-DD3CBDF6C497}">
      <dsp:nvSpPr>
        <dsp:cNvPr id="0" name=""/>
        <dsp:cNvSpPr/>
      </dsp:nvSpPr>
      <dsp:spPr>
        <a:xfrm rot="10737015">
          <a:off x="1195203" y="3474607"/>
          <a:ext cx="1756914" cy="64784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65CB-4F11-4871-B6C7-E2DAC8C39548}">
      <dsp:nvSpPr>
        <dsp:cNvPr id="0" name=""/>
        <dsp:cNvSpPr/>
      </dsp:nvSpPr>
      <dsp:spPr>
        <a:xfrm>
          <a:off x="0" y="2921928"/>
          <a:ext cx="2159491" cy="1727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Ежедневный контроль на объектах капремонта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99" y="2972527"/>
        <a:ext cx="2058293" cy="1626395"/>
      </dsp:txXfrm>
    </dsp:sp>
    <dsp:sp modelId="{8F22659D-29BA-4771-BE82-57B73AA05B34}">
      <dsp:nvSpPr>
        <dsp:cNvPr id="0" name=""/>
        <dsp:cNvSpPr/>
      </dsp:nvSpPr>
      <dsp:spPr>
        <a:xfrm rot="13048275">
          <a:off x="1373384" y="1976784"/>
          <a:ext cx="1947289" cy="64784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B0BEE-5642-4F2D-9081-3FBD0E3EA459}">
      <dsp:nvSpPr>
        <dsp:cNvPr id="0" name=""/>
        <dsp:cNvSpPr/>
      </dsp:nvSpPr>
      <dsp:spPr>
        <a:xfrm>
          <a:off x="494541" y="844581"/>
          <a:ext cx="2159491" cy="1727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итоговой сдаче-приемке работ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140" y="895180"/>
        <a:ext cx="2058293" cy="1626395"/>
      </dsp:txXfrm>
    </dsp:sp>
    <dsp:sp modelId="{A74DB252-79BC-433D-81B2-38932565D7C8}">
      <dsp:nvSpPr>
        <dsp:cNvPr id="0" name=""/>
        <dsp:cNvSpPr/>
      </dsp:nvSpPr>
      <dsp:spPr>
        <a:xfrm rot="16104219">
          <a:off x="3420506" y="1347320"/>
          <a:ext cx="1463397" cy="64784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1ADAF-DDB7-4801-B622-90535EC84A7A}">
      <dsp:nvSpPr>
        <dsp:cNvPr id="0" name=""/>
        <dsp:cNvSpPr/>
      </dsp:nvSpPr>
      <dsp:spPr>
        <a:xfrm>
          <a:off x="2933757" y="76033"/>
          <a:ext cx="2396128" cy="1727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работа с другими проверяющими органами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4356" y="126632"/>
        <a:ext cx="2294930" cy="1626395"/>
      </dsp:txXfrm>
    </dsp:sp>
    <dsp:sp modelId="{854D614B-37ED-4451-B937-15BC78CC392F}">
      <dsp:nvSpPr>
        <dsp:cNvPr id="0" name=""/>
        <dsp:cNvSpPr/>
      </dsp:nvSpPr>
      <dsp:spPr>
        <a:xfrm rot="19016658">
          <a:off x="4945713" y="1792766"/>
          <a:ext cx="1977553" cy="647847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8B30E-490F-4BA7-98B4-5F6023F9D9B1}">
      <dsp:nvSpPr>
        <dsp:cNvPr id="0" name=""/>
        <dsp:cNvSpPr/>
      </dsp:nvSpPr>
      <dsp:spPr>
        <a:xfrm>
          <a:off x="5577234" y="577846"/>
          <a:ext cx="2159491" cy="1727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Проверка исполнительной документации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5627833" y="628445"/>
        <a:ext cx="2058293" cy="1626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A6673-604D-4FCB-9342-B915F4A3FDF4}">
      <dsp:nvSpPr>
        <dsp:cNvPr id="0" name=""/>
        <dsp:cNvSpPr/>
      </dsp:nvSpPr>
      <dsp:spPr>
        <a:xfrm>
          <a:off x="1817240" y="1759"/>
          <a:ext cx="1635333" cy="17986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ПСД</a:t>
          </a: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СМР</a:t>
          </a: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</a:t>
          </a: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7240" y="226587"/>
        <a:ext cx="1022083" cy="1348968"/>
      </dsp:txXfrm>
    </dsp:sp>
    <dsp:sp modelId="{5BD43602-897A-4D63-BD82-70DC223DEE77}">
      <dsp:nvSpPr>
        <dsp:cNvPr id="0" name=""/>
        <dsp:cNvSpPr/>
      </dsp:nvSpPr>
      <dsp:spPr>
        <a:xfrm>
          <a:off x="0" y="878"/>
          <a:ext cx="1815644" cy="18003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задание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88" y="88766"/>
        <a:ext cx="1639868" cy="1624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73CFA-AC99-4F86-9753-0E07D886D1E7}">
      <dsp:nvSpPr>
        <dsp:cNvPr id="0" name=""/>
        <dsp:cNvSpPr/>
      </dsp:nvSpPr>
      <dsp:spPr>
        <a:xfrm rot="5400000">
          <a:off x="1303018" y="1254436"/>
          <a:ext cx="1121148" cy="12763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B55B8-8954-4CCD-A4B4-6F4B832F3A44}">
      <dsp:nvSpPr>
        <dsp:cNvPr id="0" name=""/>
        <dsp:cNvSpPr/>
      </dsp:nvSpPr>
      <dsp:spPr>
        <a:xfrm>
          <a:off x="1005982" y="11620"/>
          <a:ext cx="1887353" cy="1321086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Подрядная организация</a:t>
          </a:r>
          <a:endParaRPr lang="ru-RU" sz="2100" b="1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0484" y="76122"/>
        <a:ext cx="1758349" cy="1192082"/>
      </dsp:txXfrm>
    </dsp:sp>
    <dsp:sp modelId="{4CB01F1F-4E28-44A1-BCAA-C6CAC11B515D}">
      <dsp:nvSpPr>
        <dsp:cNvPr id="0" name=""/>
        <dsp:cNvSpPr/>
      </dsp:nvSpPr>
      <dsp:spPr>
        <a:xfrm>
          <a:off x="2838243" y="130232"/>
          <a:ext cx="4190508" cy="1058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Готовит график обследования МКД на территории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8243" y="130232"/>
        <a:ext cx="4190508" cy="1058673"/>
      </dsp:txXfrm>
    </dsp:sp>
    <dsp:sp modelId="{4F6175B4-7353-4B0C-ACD9-F2C69FC6F26B}">
      <dsp:nvSpPr>
        <dsp:cNvPr id="0" name=""/>
        <dsp:cNvSpPr/>
      </dsp:nvSpPr>
      <dsp:spPr>
        <a:xfrm>
          <a:off x="2492060" y="1533363"/>
          <a:ext cx="2425872" cy="1301098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График производства работ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уведомление о нем </a:t>
          </a: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УК, ОМС, РО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586" y="1596889"/>
        <a:ext cx="2298820" cy="1174046"/>
      </dsp:txXfrm>
    </dsp:sp>
    <dsp:sp modelId="{C53B582E-1F41-41BD-B27B-D18DDCFECEAF}">
      <dsp:nvSpPr>
        <dsp:cNvPr id="0" name=""/>
        <dsp:cNvSpPr/>
      </dsp:nvSpPr>
      <dsp:spPr>
        <a:xfrm>
          <a:off x="4992099" y="1482129"/>
          <a:ext cx="3123907" cy="1340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адрес (город, улица, номер дома);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дата и время проведения обследования.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/>
        </a:p>
      </dsp:txBody>
      <dsp:txXfrm>
        <a:off x="4992099" y="1482129"/>
        <a:ext cx="3123907" cy="1340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1FFA1-6AC5-488D-BEEF-12B48B399D39}">
      <dsp:nvSpPr>
        <dsp:cNvPr id="0" name=""/>
        <dsp:cNvSpPr/>
      </dsp:nvSpPr>
      <dsp:spPr>
        <a:xfrm>
          <a:off x="4436574" y="-111054"/>
          <a:ext cx="2612294" cy="14808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Проверка исполнительной документации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8863" y="-38765"/>
        <a:ext cx="2467716" cy="1336277"/>
      </dsp:txXfrm>
    </dsp:sp>
    <dsp:sp modelId="{339B2B4E-E73F-42B2-B2F5-45C7E6BC8B4C}">
      <dsp:nvSpPr>
        <dsp:cNvPr id="0" name=""/>
        <dsp:cNvSpPr/>
      </dsp:nvSpPr>
      <dsp:spPr>
        <a:xfrm>
          <a:off x="3303699" y="636241"/>
          <a:ext cx="4876947" cy="4876947"/>
        </a:xfrm>
        <a:custGeom>
          <a:avLst/>
          <a:gdLst/>
          <a:ahLst/>
          <a:cxnLst/>
          <a:rect l="0" t="0" r="0" b="0"/>
          <a:pathLst>
            <a:path>
              <a:moveTo>
                <a:pt x="3861543" y="458315"/>
              </a:moveTo>
              <a:arcTo wR="2438473" hR="2438473" stAng="18342209" swAng="597603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6007A-C175-4B33-BD12-632E0130D463}">
      <dsp:nvSpPr>
        <dsp:cNvPr id="0" name=""/>
        <dsp:cNvSpPr/>
      </dsp:nvSpPr>
      <dsp:spPr>
        <a:xfrm>
          <a:off x="6927915" y="1473787"/>
          <a:ext cx="2247633" cy="167267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Подписание актов выполненных работ, итоговая комиссия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9568" y="1555440"/>
        <a:ext cx="2084327" cy="1509372"/>
      </dsp:txXfrm>
    </dsp:sp>
    <dsp:sp modelId="{B7787DC5-C146-474B-BA03-DAA2709516EC}">
      <dsp:nvSpPr>
        <dsp:cNvPr id="0" name=""/>
        <dsp:cNvSpPr/>
      </dsp:nvSpPr>
      <dsp:spPr>
        <a:xfrm>
          <a:off x="3296483" y="843310"/>
          <a:ext cx="4876947" cy="4876947"/>
        </a:xfrm>
        <a:custGeom>
          <a:avLst/>
          <a:gdLst/>
          <a:ahLst/>
          <a:cxnLst/>
          <a:rect l="0" t="0" r="0" b="0"/>
          <a:pathLst>
            <a:path>
              <a:moveTo>
                <a:pt x="4875245" y="2529552"/>
              </a:moveTo>
              <a:arcTo wR="2438473" hR="2438473" stAng="21728433" swAng="972609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327F7-2738-4132-BF9B-0848FF86D5CD}">
      <dsp:nvSpPr>
        <dsp:cNvPr id="0" name=""/>
        <dsp:cNvSpPr/>
      </dsp:nvSpPr>
      <dsp:spPr>
        <a:xfrm>
          <a:off x="6160041" y="4260846"/>
          <a:ext cx="2353984" cy="153355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Передача документов региональному оператору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4903" y="4335708"/>
        <a:ext cx="2204260" cy="1383832"/>
      </dsp:txXfrm>
    </dsp:sp>
    <dsp:sp modelId="{BB256411-69C1-4258-ABD7-DBAAF9A5B963}">
      <dsp:nvSpPr>
        <dsp:cNvPr id="0" name=""/>
        <dsp:cNvSpPr/>
      </dsp:nvSpPr>
      <dsp:spPr>
        <a:xfrm>
          <a:off x="3125436" y="760431"/>
          <a:ext cx="4876947" cy="4876947"/>
        </a:xfrm>
        <a:custGeom>
          <a:avLst/>
          <a:gdLst/>
          <a:ahLst/>
          <a:cxnLst/>
          <a:rect l="0" t="0" r="0" b="0"/>
          <a:pathLst>
            <a:path>
              <a:moveTo>
                <a:pt x="2837617" y="4844058"/>
              </a:moveTo>
              <a:arcTo wR="2438473" hR="2438473" stAng="4834745" swAng="86159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1D8E8-5F92-4C6C-AB35-93B6123B63C2}">
      <dsp:nvSpPr>
        <dsp:cNvPr id="0" name=""/>
        <dsp:cNvSpPr/>
      </dsp:nvSpPr>
      <dsp:spPr>
        <a:xfrm>
          <a:off x="2890818" y="4233857"/>
          <a:ext cx="2263556" cy="15875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Выдача региональным оператором готовых документов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8315" y="4311354"/>
        <a:ext cx="2108562" cy="1432543"/>
      </dsp:txXfrm>
    </dsp:sp>
    <dsp:sp modelId="{CD0BC2EA-EF21-4971-86FF-49A2FF6ABD37}">
      <dsp:nvSpPr>
        <dsp:cNvPr id="0" name=""/>
        <dsp:cNvSpPr/>
      </dsp:nvSpPr>
      <dsp:spPr>
        <a:xfrm>
          <a:off x="3277819" y="1014456"/>
          <a:ext cx="4876947" cy="4876947"/>
        </a:xfrm>
        <a:custGeom>
          <a:avLst/>
          <a:gdLst/>
          <a:ahLst/>
          <a:cxnLst/>
          <a:rect l="0" t="0" r="0" b="0"/>
          <a:pathLst>
            <a:path>
              <a:moveTo>
                <a:pt x="68262" y="3011405"/>
              </a:moveTo>
              <a:arcTo wR="2438473" hR="2438473" stAng="9984661" swAng="92889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4323-A363-4E1D-A9EB-76C3B510A69F}">
      <dsp:nvSpPr>
        <dsp:cNvPr id="0" name=""/>
        <dsp:cNvSpPr/>
      </dsp:nvSpPr>
      <dsp:spPr>
        <a:xfrm>
          <a:off x="2167952" y="1463730"/>
          <a:ext cx="2491053" cy="169279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Оповещение регионального оператора и строительного контроля о готовности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0587" y="1546365"/>
        <a:ext cx="2325783" cy="1527521"/>
      </dsp:txXfrm>
    </dsp:sp>
    <dsp:sp modelId="{6D2E9F0B-4D2A-4204-9F6E-820836183248}">
      <dsp:nvSpPr>
        <dsp:cNvPr id="0" name=""/>
        <dsp:cNvSpPr/>
      </dsp:nvSpPr>
      <dsp:spPr>
        <a:xfrm>
          <a:off x="3284645" y="636029"/>
          <a:ext cx="4876947" cy="4876947"/>
        </a:xfrm>
        <a:custGeom>
          <a:avLst/>
          <a:gdLst/>
          <a:ahLst/>
          <a:cxnLst/>
          <a:rect l="0" t="0" r="0" b="0"/>
          <a:pathLst>
            <a:path>
              <a:moveTo>
                <a:pt x="705017" y="723456"/>
              </a:moveTo>
              <a:arcTo wR="2438473" hR="2438473" stAng="13481619" swAng="60672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99673-3F56-412B-9248-73D9768986EF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A1E53-8EC4-453A-AFF6-7DA287A09A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6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81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50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0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8" y="1339850"/>
            <a:ext cx="6430962" cy="3617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15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7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1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9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9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7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3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4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1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0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7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7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3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0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01C8-68DC-44E4-B5B0-5B218CFEA55D}" type="datetime1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0735" y="1095204"/>
            <a:ext cx="10074224" cy="5193322"/>
          </a:xfrm>
        </p:spPr>
        <p:txBody>
          <a:bodyPr>
            <a:noAutofit/>
          </a:bodyPr>
          <a:lstStyle/>
          <a:p>
            <a:pPr algn="ctr"/>
            <a:endParaRPr lang="ru-RU" sz="40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40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собственнику перед началом капитального ремонта многоквартирного дома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1"/>
            <a:ext cx="5167983" cy="169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0623" y="4891431"/>
            <a:ext cx="8250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генерального директора Регионального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содействия капитальному ремонту общего имущества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многоквартирных домах Свердловской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Мокроусов Александр Геннадьевич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9485" y="581476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2020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8529" y="207065"/>
            <a:ext cx="87914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сроков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подрядными организациями 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660387109"/>
              </p:ext>
            </p:extLst>
          </p:nvPr>
        </p:nvGraphicFramePr>
        <p:xfrm>
          <a:off x="1227439" y="1359244"/>
          <a:ext cx="8419070" cy="4917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680679" y="4340957"/>
            <a:ext cx="2221202" cy="15079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Гарантийные обязательства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996938" y="4806204"/>
            <a:ext cx="642551" cy="57741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44" y="1018334"/>
            <a:ext cx="3049356" cy="14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547" y="1617094"/>
            <a:ext cx="8355227" cy="12331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проектно-сметной документации (ПСД)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3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Картинки по запросу технический заказчик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77" y="3309079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4759" y="311149"/>
            <a:ext cx="9217684" cy="7166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задания на выполнение услуг / работ по капитальному ремонту </a:t>
            </a: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60839199"/>
              </p:ext>
            </p:extLst>
          </p:nvPr>
        </p:nvGraphicFramePr>
        <p:xfrm>
          <a:off x="479112" y="1880170"/>
          <a:ext cx="3454169" cy="180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11076" y="1756602"/>
            <a:ext cx="785850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обследование и оценка состояния конструктивных элементов и внутридомовых инженерных систем МКД, выявление дефектов и повреждений по внешним признакам износа с необходимыми замерами,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определения объемов и стоимости работ по капитальному ремонту общего имущества МКД. </a:t>
            </a:r>
          </a:p>
          <a:p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656907" y="3682314"/>
            <a:ext cx="947352" cy="154595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3557" y="5228273"/>
            <a:ext cx="6934638" cy="852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Обновляется и актуализируется ежегодно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4044" y="3487858"/>
            <a:ext cx="10075905" cy="37078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Подрядные организации на основании технического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а также Региональной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капитального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и ее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Краткосрочных планов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обследованию объектов МКД.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МКД проводиться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 видам работ, которые заявлены в Краткосрочном плане реализации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капитального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" y="3690551"/>
            <a:ext cx="1572743" cy="2665799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5625678"/>
              </p:ext>
            </p:extLst>
          </p:nvPr>
        </p:nvGraphicFramePr>
        <p:xfrm>
          <a:off x="2339547" y="365395"/>
          <a:ext cx="8657967" cy="284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427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147" y="2091494"/>
            <a:ext cx="9424087" cy="20705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Подрядные организации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заблаговременно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оповещают собственников МКД с помощью расклейки объявлений с датой проведения обследования и указанием времени проведения. Объявления размещаются на информационных местах подъездов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1391" y="2169043"/>
            <a:ext cx="1688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21" y="2631854"/>
            <a:ext cx="908383" cy="1530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8757" y="3884124"/>
            <a:ext cx="6007934" cy="2939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4081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3108" t="18666" r="28522" b="12696"/>
          <a:stretch/>
        </p:blipFill>
        <p:spPr>
          <a:xfrm>
            <a:off x="3538331" y="130913"/>
            <a:ext cx="4691269" cy="6384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433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453" y="1854878"/>
            <a:ext cx="10948087" cy="2939544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промерзаний конструкций, состояния чердачных перекрытий, обязательно с осмотром квартир последнего этажа дома;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на замеры температурного режима в помещениях;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причин затопления подвальных помещений;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выгребных ям;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аварийного состояния конструкций.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05448" y="168066"/>
            <a:ext cx="9473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обследовании МКД необходимо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наличие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проблем, нарушение правил технической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эксплуатации. Для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подтверждения этого необходимо: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95" y="3737533"/>
            <a:ext cx="3377513" cy="28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9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092" y="1113952"/>
            <a:ext cx="10204331" cy="560752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конструктивные элементы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 (в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техническим заданием), на котором проведено обследование;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документация, которая была получена от управляющей организации (техническая и отчетная документация);</a:t>
            </a:r>
          </a:p>
          <a:p>
            <a:pPr algn="just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общего имущества МКД;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на которые требуется обратить внимание при оформлении проектно-сметной документации, а именно: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эксплуатации в системе оборудования;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применении определенных материалов при проведении капитального ремонта;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дома.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29015" y="101859"/>
            <a:ext cx="8569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осмотра оформляются в виде акта, в котором указывается</a:t>
            </a:r>
            <a:r>
              <a:rPr lang="ru-RU" b="1" dirty="0"/>
              <a:t>: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469557" y="1219200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69557" y="2150075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69557" y="3010928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69557" y="3795580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69557" y="4687325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69557" y="5579070"/>
            <a:ext cx="922638" cy="5436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0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1419" t="16697" r="26351" b="6186"/>
          <a:stretch/>
        </p:blipFill>
        <p:spPr>
          <a:xfrm>
            <a:off x="2339547" y="363225"/>
            <a:ext cx="4588476" cy="6175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297" t="15736" r="26689" b="16877"/>
          <a:stretch/>
        </p:blipFill>
        <p:spPr>
          <a:xfrm>
            <a:off x="7059827" y="560173"/>
            <a:ext cx="3781168" cy="46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6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6640" y="233620"/>
            <a:ext cx="9407609" cy="1802553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конструктивная характеристика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МКД: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описание и технические характеристики дома;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оформляется согласно приведенной ниже таблице;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вместе с результатами обследования.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57" y="2072818"/>
            <a:ext cx="4044778" cy="4648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35" y="2072817"/>
            <a:ext cx="4144971" cy="46486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843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639616" y="-20020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и текущий ремонт. В чем разница?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52" y="2392085"/>
            <a:ext cx="2207999" cy="213305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97834" y="724778"/>
            <a:ext cx="4061251" cy="3109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1418" y="694963"/>
            <a:ext cx="3642749" cy="3407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7834" y="1095941"/>
            <a:ext cx="4061251" cy="561662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и своевременное проведение работ;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износа конструкций, инженерного оборудования, отделки;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Периодичность проведения должна обеспечивать эффективную эксплуатацию здания;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УК, ТСЖ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51418" y="1095941"/>
            <a:ext cx="3642749" cy="561662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Масштабные строительно-монтажные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замена изношенных систем;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эксплуатационных характеристик здания;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 – </a:t>
            </a:r>
          </a:p>
          <a:p>
            <a:r>
              <a:rPr lang="ru-RU" sz="25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52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5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в 30 лет;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региональный оператор или собственники жилья</a:t>
            </a:r>
          </a:p>
          <a:p>
            <a:pPr algn="ctr"/>
            <a:endParaRPr lang="ru-RU" sz="2520" dirty="0"/>
          </a:p>
        </p:txBody>
      </p:sp>
    </p:spTree>
    <p:extLst>
      <p:ext uri="{BB962C8B-B14F-4D97-AF65-F5344CB8AC3E}">
        <p14:creationId xmlns:p14="http://schemas.microsoft.com/office/powerpoint/2010/main" val="85792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2260" y="1597833"/>
            <a:ext cx="9851540" cy="2479167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капитальному ремонту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51464" y="2774382"/>
            <a:ext cx="4962574" cy="30726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58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5" name="TextBox 4"/>
          <p:cNvSpPr txBox="1"/>
          <p:nvPr/>
        </p:nvSpPr>
        <p:spPr>
          <a:xfrm>
            <a:off x="793736" y="4000073"/>
            <a:ext cx="10455562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дней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подписания договора подрядная организация обязана: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дом в капитальный ремонт;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Фонд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осмотра МКД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передачи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проведения работ по капитальному ремонту</a:t>
            </a:r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38141" y="-11379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подрядной организации после подписания договора на выполнение СМР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 descr="https://ne-kurim.ru/forum/attachments/calendar_30_days-png.113398/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pic>
        <p:nvPicPr>
          <p:cNvPr id="1032" name="Picture 8" descr="https://funnel-rolodex-statics.s3.amazonaws.com/uploads/service_image/image/4241/big_30_day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44" y="2220385"/>
            <a:ext cx="1235682" cy="8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1.zhovta.ua/simgs/31a6b91e614cb2b98f8c8909f84ef98e-image(1000x70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72" y="1866680"/>
            <a:ext cx="1662557" cy="141752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780" y="1866678"/>
            <a:ext cx="2073181" cy="1417528"/>
          </a:xfrm>
          <a:prstGeom prst="rect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/>
          <p:cNvSpPr/>
          <p:nvPr/>
        </p:nvSpPr>
        <p:spPr>
          <a:xfrm>
            <a:off x="1403466" y="1067740"/>
            <a:ext cx="615991" cy="5924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294051" y="2334962"/>
            <a:ext cx="494404" cy="4891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17" name="Прямоугольник 16"/>
          <p:cNvSpPr/>
          <p:nvPr/>
        </p:nvSpPr>
        <p:spPr>
          <a:xfrm>
            <a:off x="6878557" y="2051751"/>
            <a:ext cx="2999266" cy="970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осмотра МКД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передачи общего имущества МКД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522688" y="2334962"/>
            <a:ext cx="494404" cy="4891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9511185" y="1268760"/>
            <a:ext cx="629306" cy="2592187"/>
          </a:xfrm>
          <a:prstGeom prst="rightBrac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7" name="Стрелка вправо 26"/>
          <p:cNvSpPr/>
          <p:nvPr/>
        </p:nvSpPr>
        <p:spPr>
          <a:xfrm rot="19384686">
            <a:off x="6468030" y="1746340"/>
            <a:ext cx="494404" cy="4891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50666" b="44527"/>
          <a:stretch/>
        </p:blipFill>
        <p:spPr bwMode="auto">
          <a:xfrm>
            <a:off x="10243661" y="2250111"/>
            <a:ext cx="1219056" cy="57402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1" name="Стрелка вправо 30"/>
          <p:cNvSpPr/>
          <p:nvPr/>
        </p:nvSpPr>
        <p:spPr>
          <a:xfrm rot="1164098">
            <a:off x="6498174" y="2927931"/>
            <a:ext cx="494404" cy="4891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2" name="Овал 31"/>
          <p:cNvSpPr/>
          <p:nvPr/>
        </p:nvSpPr>
        <p:spPr>
          <a:xfrm>
            <a:off x="5788455" y="1108372"/>
            <a:ext cx="615991" cy="5924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832933" y="1067740"/>
            <a:ext cx="615991" cy="5924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09600" y="4033867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5" name="TextBox 4"/>
          <p:cNvSpPr txBox="1"/>
          <p:nvPr/>
        </p:nvSpPr>
        <p:spPr>
          <a:xfrm>
            <a:off x="780355" y="1241962"/>
            <a:ext cx="1045556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До проведения осмотра МКД и составления протокола подрядная организация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обязана ознакомиться </a:t>
            </a:r>
          </a:p>
          <a:p>
            <a:pPr algn="ctr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проектно-сметной документацией!</a:t>
            </a:r>
            <a:endParaRPr lang="ru-RU" sz="26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38141" y="-11379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 descr="https://ne-kurim.ru/forum/attachments/calendar_30_days-png.113398/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46574" y="2805397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9600" y="1122149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413" y="3149263"/>
            <a:ext cx="3451447" cy="3345248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34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5" name="TextBox 4"/>
          <p:cNvSpPr txBox="1"/>
          <p:nvPr/>
        </p:nvSpPr>
        <p:spPr>
          <a:xfrm>
            <a:off x="905193" y="741163"/>
            <a:ext cx="10455562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осмотра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 перед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передачей его в капитальный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 собирает комиссию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составе: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управляющей компании;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строительного контроля;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Фонда капитального ремонта;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рганизации, выполняющей разработку проектно-сметной документации;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редставителей собственников МКД</a:t>
            </a:r>
          </a:p>
          <a:p>
            <a:pPr algn="just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 algn="just">
              <a:buFont typeface="Arial" panose="020B0604020202020204" pitchFamily="34" charset="0"/>
              <a:buChar char="•"/>
            </a:pPr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62999" y="-224291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передачи дома в капитальный ремонт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 descr="https://ne-kurim.ru/forum/attachments/calendar_30_days-png.113398/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05194" y="4073772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lh6.googleusercontent.com/proxy/baJSBwETezUj9SLf_GdWSUk6KnDoe204EJ7gksLApVrmnbqJlyOFzDrhMhzAkNtkJ8diG3PXFO_3TJ4V34X0YY2FW23zYwJYajrIEi_le4DDMtb8FGeT2diBqMXaMVg=w1200-h630-p-k-no-nu"/>
          <p:cNvSpPr>
            <a:spLocks noChangeAspect="1" noChangeArrowheads="1"/>
          </p:cNvSpPr>
          <p:nvPr/>
        </p:nvSpPr>
        <p:spPr bwMode="auto">
          <a:xfrm>
            <a:off x="979170" y="952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11" name="TextBox 10"/>
          <p:cNvSpPr txBox="1"/>
          <p:nvPr/>
        </p:nvSpPr>
        <p:spPr>
          <a:xfrm>
            <a:off x="7953671" y="4356654"/>
            <a:ext cx="5645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553207" y="4433093"/>
            <a:ext cx="6498739" cy="2178310"/>
            <a:chOff x="155575" y="3514258"/>
            <a:chExt cx="5415616" cy="181525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1" t="6760" r="180" b="54375"/>
            <a:stretch/>
          </p:blipFill>
          <p:spPr>
            <a:xfrm>
              <a:off x="155575" y="3594646"/>
              <a:ext cx="4253664" cy="1656184"/>
            </a:xfrm>
            <a:prstGeom prst="rect">
              <a:avLst/>
            </a:prstGeom>
          </p:spPr>
        </p:pic>
        <p:sp>
          <p:nvSpPr>
            <p:cNvPr id="13" name="Стрелка вправо 12"/>
            <p:cNvSpPr/>
            <p:nvPr/>
          </p:nvSpPr>
          <p:spPr>
            <a:xfrm>
              <a:off x="4289901" y="3514258"/>
              <a:ext cx="401575" cy="30489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85543" y="3852108"/>
              <a:ext cx="6206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ПСД</a:t>
              </a:r>
              <a:endParaRPr lang="ru-RU" sz="216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99279" y="4239064"/>
              <a:ext cx="4611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</a:t>
              </a:r>
              <a:endParaRPr lang="ru-RU" sz="216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09664" y="4556776"/>
              <a:ext cx="6922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Фонд</a:t>
              </a:r>
              <a:endParaRPr lang="ru-RU" sz="216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45189" y="4975280"/>
              <a:ext cx="92600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Жители</a:t>
              </a:r>
              <a:endParaRPr lang="ru-RU" sz="216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>
            <a:xfrm>
              <a:off x="4283968" y="3899544"/>
              <a:ext cx="401575" cy="30489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4283968" y="4268876"/>
              <a:ext cx="401575" cy="30489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27" name="Стрелка вправо 26"/>
            <p:cNvSpPr/>
            <p:nvPr/>
          </p:nvSpPr>
          <p:spPr>
            <a:xfrm>
              <a:off x="4283968" y="4646747"/>
              <a:ext cx="401575" cy="30489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4283968" y="5024618"/>
              <a:ext cx="401575" cy="30489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/>
            </a:p>
          </p:txBody>
        </p:sp>
      </p:grpSp>
    </p:spTree>
    <p:extLst>
      <p:ext uri="{BB962C8B-B14F-4D97-AF65-F5344CB8AC3E}">
        <p14:creationId xmlns:p14="http://schemas.microsoft.com/office/powerpoint/2010/main" val="32529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5" name="TextBox 4"/>
          <p:cNvSpPr txBox="1"/>
          <p:nvPr/>
        </p:nvSpPr>
        <p:spPr>
          <a:xfrm>
            <a:off x="905193" y="741162"/>
            <a:ext cx="10455562" cy="611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осматривают члены комиссии в МКД:</a:t>
            </a:r>
          </a:p>
          <a:p>
            <a:pPr marL="411480" indent="-411480" algn="just">
              <a:buFontTx/>
              <a:buChar char="-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системы/конструктивные элементы, в которых запланирован капремонт;</a:t>
            </a:r>
          </a:p>
          <a:p>
            <a:pPr marL="411480" indent="-411480" algn="just">
              <a:buFontTx/>
              <a:buChar char="-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квартиры, расположенные на верхних этажах.</a:t>
            </a:r>
          </a:p>
          <a:p>
            <a:pPr algn="just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осмотра МКД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составляет протокол осмотра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МКД для последующего проведения в нем капитального ремонта. 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62999" y="-224291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передачи дома в капитальный ремонт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 descr="https://ne-kurim.ru/forum/attachments/calendar_30_days-png.113398/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93908" y="4984373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lh6.googleusercontent.com/proxy/baJSBwETezUj9SLf_GdWSUk6KnDoe204EJ7gksLApVrmnbqJlyOFzDrhMhzAkNtkJ8diG3PXFO_3TJ4V34X0YY2FW23zYwJYajrIEi_le4DDMtb8FGeT2diBqMXaMVg=w1200-h630-p-k-no-nu"/>
          <p:cNvSpPr>
            <a:spLocks noChangeAspect="1" noChangeArrowheads="1"/>
          </p:cNvSpPr>
          <p:nvPr/>
        </p:nvSpPr>
        <p:spPr bwMode="auto">
          <a:xfrm>
            <a:off x="979170" y="952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93908" y="6194107"/>
            <a:ext cx="1097280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ustyzna.ru/media/cache/3e/a7/c7/aa/ee/0b/3ea7c7aaee0b0193541b991a1ea3e1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5" y="5197432"/>
            <a:ext cx="420514" cy="8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ustyzna.ru/media/cache/3e/a7/c7/aa/ee/0b/3ea7c7aaee0b0193541b991a1ea3e1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241" y="5197432"/>
            <a:ext cx="420514" cy="8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xtragfx.com/uploads/posts/2016-01/1452108703_cartoon-people-profession-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5185" r="48090" b="44919"/>
          <a:stretch/>
        </p:blipFill>
        <p:spPr bwMode="auto">
          <a:xfrm>
            <a:off x="3849351" y="2906863"/>
            <a:ext cx="1468963" cy="18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.pinimg.com/736x/f7/90/da/f790da50d757cad669aaa82f8840764e--clip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69" y="2476405"/>
            <a:ext cx="2419469" cy="24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5" name="TextBox 4"/>
          <p:cNvSpPr txBox="1"/>
          <p:nvPr/>
        </p:nvSpPr>
        <p:spPr>
          <a:xfrm>
            <a:off x="911425" y="926960"/>
            <a:ext cx="8295322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указать в протоколе осмотра МКД: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остояние МКД;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оответствие видов и объемов  работ ПСД;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еста установки бытовок, биотуалета, места складирования мусора и размещения информационного стенда с контактной информацией;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очки подключения сетей водо-/электроснабжения;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онтактные данные ответственных представителей от управляющий компании и от собственников жилья;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ругая дополнительная информация (наличие мусора в МОП – на чердаке и в подвале, протечек в помещениях на верхних этажах и т.п.).</a:t>
            </a:r>
            <a:endParaRPr lang="ru-RU" sz="2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62999" y="-16368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передачи дома в капитальный ремонт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4" descr="https://ne-kurim.ru/forum/attachments/calendar_30_days-png.113398/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4" name="AutoShape 2" descr="https://lh6.googleusercontent.com/proxy/baJSBwETezUj9SLf_GdWSUk6KnDoe204EJ7gksLApVrmnbqJlyOFzDrhMhzAkNtkJ8diG3PXFO_3TJ4V34X0YY2FW23zYwJYajrIEi_le4DDMtb8FGeT2diBqMXaMVg=w1200-h630-p-k-no-nu"/>
          <p:cNvSpPr>
            <a:spLocks noChangeAspect="1" noChangeArrowheads="1"/>
          </p:cNvSpPr>
          <p:nvPr/>
        </p:nvSpPr>
        <p:spPr bwMode="auto">
          <a:xfrm>
            <a:off x="979170" y="952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866" r="7918"/>
          <a:stretch/>
        </p:blipFill>
        <p:spPr>
          <a:xfrm>
            <a:off x="9289172" y="2088607"/>
            <a:ext cx="2160240" cy="26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034749" y="-224291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протокола осмотра МКД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0787" t="15001" r="21651" b="13600"/>
          <a:stretch/>
        </p:blipFill>
        <p:spPr>
          <a:xfrm>
            <a:off x="1257063" y="741163"/>
            <a:ext cx="4170212" cy="6076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5825" t="21630" r="35649" b="42344"/>
          <a:stretch/>
        </p:blipFill>
        <p:spPr>
          <a:xfrm>
            <a:off x="6328922" y="661752"/>
            <a:ext cx="4260377" cy="3026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5825" t="75655" r="35552" b="6599"/>
          <a:stretch/>
        </p:blipFill>
        <p:spPr>
          <a:xfrm>
            <a:off x="6579733" y="2263253"/>
            <a:ext cx="4274798" cy="1490842"/>
          </a:xfrm>
          <a:prstGeom prst="rect">
            <a:avLst/>
          </a:prstGeom>
        </p:spPr>
      </p:pic>
      <p:sp>
        <p:nvSpPr>
          <p:cNvPr id="5" name="AutoShape 2" descr="https://stupenisozidaniya.ru/images/teams/kisspng-euclidean-vector-engineer-cartoon-engineer-5a807beae18817.8341940615183697709238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pic>
        <p:nvPicPr>
          <p:cNvPr id="5126" name="Picture 6" descr="http://xtragfx.com/uploads/posts/2016-01/1452108718_cartoon-people-profession-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6" t="52057" r="34482" b="1072"/>
          <a:stretch/>
        </p:blipFill>
        <p:spPr bwMode="auto">
          <a:xfrm>
            <a:off x="6579733" y="3136751"/>
            <a:ext cx="1861243" cy="360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93978" y="1081526"/>
            <a:ext cx="909387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передачи дома в капитальный ремонт подрядная организация должна получить по акту  у управляющей компании ключи для доступа в места общего пользования и т.п.</a:t>
            </a:r>
            <a:endParaRPr lang="ru-RU" sz="2880" b="1" dirty="0">
              <a:solidFill>
                <a:srgbClr val="62B3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207568" y="-11919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6" y="888880"/>
            <a:ext cx="1281066" cy="2171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57" y="3688229"/>
            <a:ext cx="2998439" cy="234687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97834" y="3862697"/>
            <a:ext cx="2884490" cy="14689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 компания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03357" y="3777111"/>
            <a:ext cx="2884490" cy="164013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194989" y="4261006"/>
            <a:ext cx="864096" cy="8961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11" name="Стрелка вправо 10"/>
          <p:cNvSpPr/>
          <p:nvPr/>
        </p:nvSpPr>
        <p:spPr>
          <a:xfrm>
            <a:off x="7539066" y="4297205"/>
            <a:ext cx="864096" cy="8961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</p:spTree>
    <p:extLst>
      <p:ext uri="{BB962C8B-B14F-4D97-AF65-F5344CB8AC3E}">
        <p14:creationId xmlns:p14="http://schemas.microsoft.com/office/powerpoint/2010/main" val="15108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62999" y="-16368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передачи дома в капитальный ремонт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1425" y="926959"/>
            <a:ext cx="10541970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передается в капитальный ремонт по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 передачи общего имущества МКД для проведения работ по капитальному ремонту.</a:t>
            </a:r>
          </a:p>
          <a:p>
            <a:pPr algn="ctr"/>
            <a:endParaRPr lang="ru-RU" sz="26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Акте указывается: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Фонда, УК, ПО, СК, их должность а 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основание для подписание Акта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(ссылка на документ, дающий право подписи);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договора, на основании которого осуществляются работы.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технического заключения;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окончания работ по сезонным видам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моменты, на которые необходимо </a:t>
            </a:r>
          </a:p>
          <a:p>
            <a:pPr algn="just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обратить внимание ПО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Ставятся печати и подписи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endParaRPr lang="ru-RU" sz="26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pinimg.com/736x/76/50/94/765094a9d13359efc6f207b8e53749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7517" y="4324471"/>
            <a:ext cx="2246650" cy="25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07569" y="1503026"/>
            <a:ext cx="909387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подписания Акта ПО совместно со СК должны провести информационное собрание с жителями МКД по текущим вопросам капитального ремонта и представить жильцам:</a:t>
            </a:r>
          </a:p>
          <a:p>
            <a:pPr algn="just"/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b="1" dirty="0">
                <a:solidFill>
                  <a:srgbClr val="62B3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лиц от ПО и СК;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b="1" dirty="0">
                <a:solidFill>
                  <a:srgbClr val="62B3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Краткую информацию по срокам проведения ремонтных работ.</a:t>
            </a:r>
            <a:endParaRPr lang="ru-RU" sz="2880" b="1" dirty="0">
              <a:solidFill>
                <a:srgbClr val="62B32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121160" y="-270489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3" y="1503025"/>
            <a:ext cx="1453886" cy="24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75521" y="-474483"/>
            <a:ext cx="9255978" cy="156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28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ремонт. Что изменилось?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0" y="0"/>
            <a:ext cx="1904782" cy="62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999951" y="657265"/>
            <a:ext cx="2350280" cy="503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2014 года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42598" y="677785"/>
            <a:ext cx="2773748" cy="5039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2014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5015" y="1275067"/>
            <a:ext cx="4910305" cy="543749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финансировался государством в рамках отдельных программ.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ru-RU" sz="25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выполняли управляющие компании.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ru-RU" sz="25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охват и низкая эффективность строительно-монтажных работ.</a:t>
            </a:r>
          </a:p>
          <a:p>
            <a:pPr marL="308610" indent="-308610" algn="ctr">
              <a:buFont typeface="Arial" panose="020B0604020202020204" pitchFamily="34" charset="0"/>
              <a:buChar char="•"/>
            </a:pPr>
            <a:endParaRPr lang="ru-RU" sz="1944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2760" y="1275067"/>
            <a:ext cx="5533427" cy="543749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жилищное законодательство, которые определили правовые основы организации и проведения капитального ремонта, а также вовлечение собственников жилья в процесс его финансирования.</a:t>
            </a:r>
          </a:p>
          <a:p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субъекте РФ сформирована своя Региональная программа капитального ремонта.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ru-RU" sz="25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ru-RU" sz="25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региональный оператор (Фонд).</a:t>
            </a:r>
          </a:p>
        </p:txBody>
      </p:sp>
    </p:spTree>
    <p:extLst>
      <p:ext uri="{BB962C8B-B14F-4D97-AF65-F5344CB8AC3E}">
        <p14:creationId xmlns:p14="http://schemas.microsoft.com/office/powerpoint/2010/main" val="25946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812435" y="83533"/>
            <a:ext cx="8468141" cy="109452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Уполномоченное лицо от собственников МКД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8607" y="728236"/>
            <a:ext cx="1084379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Уполномоченное лицо </a:t>
            </a:r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выбранное на общем собрании собственников жилья лицо, которое уполномочено контролировать ход выполнения капитального ремонта в конкретном доме.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6312" y="2252717"/>
            <a:ext cx="10628381" cy="1209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и обменяться контактами с представителем подрядной организации (прорабом), а также со специалистом от Фонда, курирующим Ваш дом;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6312" y="3657337"/>
            <a:ext cx="10628381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этапами и графиком проведения работ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7357" y="4284271"/>
            <a:ext cx="10628381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приемке работ согласно графику их выполнения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7357" y="4911205"/>
            <a:ext cx="10628381" cy="11964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замечаний – подписать акт приемки работ. При наличии замечаний: письменно их зафиксировать и передать в Фонд для исправления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3232" y="6194107"/>
            <a:ext cx="10628381" cy="488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Задавать любые вопросы в отношении проведения работ.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4796" y="2627733"/>
            <a:ext cx="433807" cy="43660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4796" y="3651890"/>
            <a:ext cx="433807" cy="43660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4799" y="4279714"/>
            <a:ext cx="433807" cy="43660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04798" y="5137582"/>
            <a:ext cx="433807" cy="43660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04797" y="6213959"/>
            <a:ext cx="433807" cy="43660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46575" y="46199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1425" y="1700808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160" dirty="0"/>
          </a:p>
          <a:p>
            <a:endParaRPr lang="ru-RU" sz="216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639616" y="-140003"/>
            <a:ext cx="8844259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Акта передачи общего имущества МКД для проведения работ по капитальному ремонту</a:t>
            </a:r>
            <a:endParaRPr lang="ru-RU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2049" t="16799" r="21251" b="11802"/>
          <a:stretch/>
        </p:blipFill>
        <p:spPr>
          <a:xfrm>
            <a:off x="2380387" y="1009532"/>
            <a:ext cx="7949683" cy="56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525" y="196731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Установка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информационных щитов 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319" y="2062431"/>
            <a:ext cx="11206806" cy="224565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Подрядные организации самостоятельно размещают информационные щиты о проведении работ по капитальному ремонту объекта.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(имеющая дату и время съемки), подтверждающая факт размещения указанного стенда, должна быть направлена в адрес Заказчика не позднее 5 календарных дней, начиная со дня, следующего за днем подписания Акта о приема-передачи Объектов в капитальный ремонт.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46768" y="745489"/>
            <a:ext cx="4655595" cy="1316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3" y="4364326"/>
            <a:ext cx="2845026" cy="192457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978" t="29681" r="22457" b="21855"/>
          <a:stretch/>
        </p:blipFill>
        <p:spPr>
          <a:xfrm>
            <a:off x="6520070" y="4161947"/>
            <a:ext cx="3808675" cy="2559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49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0359"/>
            <a:ext cx="1318053" cy="26559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708" y="365125"/>
            <a:ext cx="9632092" cy="1325563"/>
          </a:xfrm>
        </p:spPr>
        <p:txBody>
          <a:bodyPr>
            <a:noAutofit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подрядными организациями графика производства работ по капитальному ремонту и уведомление о нем</a:t>
            </a:r>
            <a:r>
              <a:rPr lang="ru-RU" sz="2800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774" y="3435178"/>
            <a:ext cx="10631700" cy="320452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уведомление о графике производства работ включается: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(город, улица, номер дома);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время производства отдельных видов работ;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сдачи работ по этапам выполнения;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окончательной сдачи объекта после проведенного капитального ремонта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со дня, следующего за днем подписания акта приема-передачи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из Объектов,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должен предоставить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регистрацию Заказчику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журнал производства работ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для согласования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производства работ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график производства работ по всем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8574" y="1311619"/>
            <a:ext cx="6120712" cy="20355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304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6895" y="1356590"/>
            <a:ext cx="3847072" cy="10329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5176" y="312197"/>
            <a:ext cx="8610600" cy="1325563"/>
          </a:xfrm>
        </p:spPr>
        <p:txBody>
          <a:bodyPr>
            <a:noAutofit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Уведомление подрядными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организациями о графике производства работ по капитальному ремонту  собственников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930" y="2139235"/>
            <a:ext cx="10834908" cy="1106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сроках выполнения работ должна быть размещена в местах общего пользования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81" y="3355762"/>
            <a:ext cx="1837428" cy="1239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5709" y="3334924"/>
            <a:ext cx="470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Обязательным условием является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632" y="5222326"/>
            <a:ext cx="623692" cy="10380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25108" y="5254766"/>
            <a:ext cx="66865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подрядных организаций должны иметь удостоверение, подтверждающее личность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18216" y="5078035"/>
            <a:ext cx="690033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418215" y="6118466"/>
            <a:ext cx="690033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134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3175" t="18619" r="28311" b="9189"/>
          <a:stretch/>
        </p:blipFill>
        <p:spPr>
          <a:xfrm>
            <a:off x="3731741" y="114533"/>
            <a:ext cx="4588476" cy="6534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1598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217" y="566480"/>
            <a:ext cx="9473513" cy="1048137"/>
          </a:xfrm>
        </p:spPr>
        <p:txBody>
          <a:bodyPr>
            <a:noAutofit/>
          </a:bodyPr>
          <a:lstStyle/>
          <a:p>
            <a:pPr algn="ctr"/>
            <a:r>
              <a:rPr lang="ru-RU" sz="3200" b="1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32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работ по капитальному ремонту общего имущества МКД </a:t>
            </a:r>
            <a:br>
              <a:rPr lang="ru-RU" sz="32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r="208"/>
          <a:stretch/>
        </p:blipFill>
        <p:spPr bwMode="auto">
          <a:xfrm>
            <a:off x="1204784" y="963828"/>
            <a:ext cx="10149016" cy="5695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413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9438" y="523526"/>
            <a:ext cx="7663336" cy="26702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122" y="142956"/>
            <a:ext cx="9170773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Согласование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отключения коммунальных услуг с УК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403" y="3396261"/>
            <a:ext cx="9676397" cy="296008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Необходимо руководствоваться правилами отключения коммунальных услуг в соответствии с Постановлением Правительства Российской Федерации от 06.05.2011 г. № 354 «Об утверждении правил предоставления коммунальных услуг».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8" y="3293261"/>
            <a:ext cx="1011132" cy="167579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1804086" y="3293261"/>
            <a:ext cx="9489990" cy="35107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804086" y="5058032"/>
            <a:ext cx="9613557" cy="63515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5340" y="5606508"/>
            <a:ext cx="878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Отключение коммунальных ресурсов – не более чем на сутки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63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6978" t="29333" r="22587" b="21508"/>
          <a:stretch/>
        </p:blipFill>
        <p:spPr>
          <a:xfrm>
            <a:off x="1606163" y="768231"/>
            <a:ext cx="8627165" cy="5899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9658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887" y="105447"/>
            <a:ext cx="9722708" cy="1325563"/>
          </a:xfrm>
        </p:spPr>
        <p:txBody>
          <a:bodyPr>
            <a:normAutofit fontScale="90000"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31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Рекомендации </a:t>
            </a:r>
            <a:r>
              <a:rPr lang="ru-RU" sz="31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порядку проведения работ по капремонту</a:t>
            </a:r>
            <a:r>
              <a:rPr lang="ru-RU" sz="2400" b="1" spc="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  <a:t/>
            </a:r>
            <a:br>
              <a:rPr lang="ru-RU" sz="2400" b="1" spc="0" dirty="0">
                <a:solidFill>
                  <a:prstClr val="white"/>
                </a:solidFill>
                <a:latin typeface="Calibri"/>
                <a:ea typeface="+mn-ea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270" y="1123837"/>
            <a:ext cx="10025565" cy="36888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капитальному ремонту производится в соответствии с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Законодательными актами;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программой;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Краткосрочным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планом реализации региональной программы капитального ремонта на 2015-2017 гг.;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Договором подряда;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производства работ по капитальному ремонту общего имущества объектов;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Проектно-сметной документацией: техническим заключением и сметными расчетами.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76058" y="4560249"/>
            <a:ext cx="4534867" cy="20882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-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898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609600" y="0"/>
            <a:ext cx="1904782" cy="62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Прямоугольник 41"/>
          <p:cNvSpPr/>
          <p:nvPr/>
        </p:nvSpPr>
        <p:spPr>
          <a:xfrm>
            <a:off x="1990934" y="-7530"/>
            <a:ext cx="95914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Очередность включения домов в Региональную программу капитального ремонта</a:t>
            </a:r>
            <a:endParaRPr lang="ru-RU" sz="288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8605" y="989667"/>
            <a:ext cx="10325947" cy="356265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год постройки дома;</a:t>
            </a:r>
          </a:p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физический износ общего имущества в доме;</a:t>
            </a:r>
          </a:p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год проведения последнего капитального ремонта общего имущества в многоквартирном доме;</a:t>
            </a:r>
          </a:p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наличие коллективных (общедомовых) приборов учета потребления ресурсов;</a:t>
            </a:r>
          </a:p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полнота поступления взносов на капитальный ремонт от собственников</a:t>
            </a:r>
            <a:endParaRPr lang="ru-RU" sz="288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137" t="33200" r="38976" b="26200"/>
          <a:stretch/>
        </p:blipFill>
        <p:spPr>
          <a:xfrm>
            <a:off x="6803629" y="4638735"/>
            <a:ext cx="4091303" cy="2125705"/>
          </a:xfrm>
          <a:prstGeom prst="rect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32884" y="5326248"/>
            <a:ext cx="2317459" cy="7776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www.fkr66.ru</a:t>
            </a:r>
            <a:endParaRPr lang="ru-RU" sz="25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327553" y="5520670"/>
            <a:ext cx="699918" cy="3888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4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9288" t="58400" r="72837" b="34600"/>
          <a:stretch/>
        </p:blipFill>
        <p:spPr>
          <a:xfrm>
            <a:off x="4150544" y="5326248"/>
            <a:ext cx="1612588" cy="806294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5957745" y="5546625"/>
            <a:ext cx="699918" cy="3888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4"/>
          </a:p>
        </p:txBody>
      </p:sp>
    </p:spTree>
    <p:extLst>
      <p:ext uri="{BB962C8B-B14F-4D97-AF65-F5344CB8AC3E}">
        <p14:creationId xmlns:p14="http://schemas.microsoft.com/office/powerpoint/2010/main" val="21832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90" y="105449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Культура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вежливость при проведении работ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44" y="1536163"/>
            <a:ext cx="8142070" cy="5007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0519" y="873381"/>
            <a:ext cx="8953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ходе производства работ по капитальному ремонту необходимо: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незамедлительно реагировать на обращения собственников;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2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проявлять вежливость и соблюдать высокую культуру </a:t>
            </a:r>
            <a:r>
              <a:rPr lang="ru-RU" sz="22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при проведении работ.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Наличие спецодежды и ухоженный внешний вид у подрядчиков при проведении работ располагает к себе собственников и создает благоприятный имидж организации.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Начальники территориальных отделов Фонда в отчете о выполнении капитального ремонта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фиксируют культуру производства работ подрядной организации.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275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Сроки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 по капремонту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738" y="1027906"/>
            <a:ext cx="11711408" cy="524932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работ –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даты подписания акта передачи общего имуще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ства для проведения капитального ремонта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работ – </a:t>
            </a:r>
            <a:r>
              <a:rPr lang="ru-RU" sz="3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</a:t>
            </a:r>
            <a:r>
              <a:rPr lang="ru-RU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2020 года. </a:t>
            </a:r>
            <a:endParaRPr lang="ru-RU" sz="30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работы должны выполняться в соответствии с Графиком производства работ.</a:t>
            </a: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Произвести </a:t>
            </a:r>
            <a:r>
              <a:rPr lang="ru-RU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фотофиксацию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 имущества собственников МКД как перед подписанием акта приема-передачи объекта в капитальный ремонт, так и после проведения ремонта во избежание претензий собственников.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84575" y="2963222"/>
            <a:ext cx="2422850" cy="168097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1737" y="4644197"/>
            <a:ext cx="11810263" cy="26657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81737" y="6009869"/>
            <a:ext cx="11810263" cy="44942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065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627" y="169861"/>
            <a:ext cx="5760308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Субподрядные организации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164" y="1067542"/>
            <a:ext cx="11392476" cy="510777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может привлекать к производству работ по капитальному ремонту МКД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третьих лиц (субподрядные организации),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действия которых он несет ответственность как за свои собственные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не более 10 дней письменно проинформировать о данном факте Заказчика и организацию, осуществляющую строительный контроль за выполнением работ с указанием в обязательном порядке следующих сведений: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-наименование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привлекаемого третьего лица,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-ФИО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лиц привлекаемого третьего лица, 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контактную информацию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(почтовый адрес, номер телефона, адрес электронной почты).</a:t>
            </a:r>
          </a:p>
          <a:p>
            <a:pPr marL="0" indent="0" algn="just">
              <a:buNone/>
            </a:pP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Субподрядная организация не должна числиться в перечне недобросовестных подрядчиков и поставщиков.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90" y="4886069"/>
            <a:ext cx="769490" cy="137976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925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957" y="105449"/>
            <a:ext cx="10515600" cy="1325563"/>
          </a:xfrm>
        </p:spPr>
        <p:txBody>
          <a:bodyPr>
            <a:normAutofit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Требования </a:t>
            </a:r>
            <a: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  <a:t>по технике безопасности</a:t>
            </a:r>
            <a:b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270" y="1123837"/>
            <a:ext cx="10290148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обязана: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мероприятий по технике безопасности;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соблюдение требований и норм санитарного законодательства;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периода выполнения работ содержать территорию объекта и придомовую территорию свободной от строительного мусора и обеспечить его своевременный вывоз;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противопожарную безопасность объектов.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512140" y="4621428"/>
            <a:ext cx="2544556" cy="215936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796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841" y="143810"/>
            <a:ext cx="10515600" cy="1325563"/>
          </a:xfrm>
        </p:spPr>
        <p:txBody>
          <a:bodyPr>
            <a:normAutofit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spc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Капитальный </a:t>
            </a:r>
            <a:r>
              <a:rPr lang="ru-RU" sz="2800" b="1" spc="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ремонт крыши</a:t>
            </a:r>
            <a: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841" y="1059802"/>
            <a:ext cx="9956663" cy="1593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производства капитального ремонта все места, где будут происходить работы необходимо осмотреть, обеспечить безопасность их выполнения, а так же свободный проход пешеходов и проезд автотранспорта.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3970" y="2730246"/>
            <a:ext cx="6944855" cy="2022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746" y="4986356"/>
            <a:ext cx="107668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До начала работ обязательно согласовать цвет шифера с представителем органа местного самоуправления.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Согласованный цвет указать в протоколе комиссионного осмотра при приемке-передаче объекта</a:t>
            </a:r>
          </a:p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186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6731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Особенности капитального ремонта </a:t>
            </a:r>
            <a: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  <a:t>крыши</a:t>
            </a:r>
            <a:br>
              <a:rPr lang="ru-RU" sz="2800" b="1" spc="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5256" y="1205501"/>
            <a:ext cx="5109819" cy="3773605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нагрузку на чердачные перекрытия демонтированного материала (шифера, кровельного  железа и т.д.) и новых строительных материалов;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дождя иметь возможность укрытия крыши от осадков;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необходимости ограждения пешеходной зоны, необходимо согласовать с ГИБДД схему движения пешеходов (автомобилей);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9512"/>
            <a:ext cx="9139009" cy="56134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714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768" y="55719"/>
            <a:ext cx="10515600" cy="1325563"/>
          </a:xfrm>
        </p:spPr>
        <p:txBody>
          <a:bodyPr>
            <a:normAutofit/>
          </a:bodyPr>
          <a:lstStyle/>
          <a:p>
            <a:pPr lvl="0" indent="45085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Капитальный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ремонт фасада</a:t>
            </a:r>
            <a:b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081" y="1054911"/>
            <a:ext cx="10231395" cy="51993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фасада производится только после окончания всех работ по ремонту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цвета фасада (колерный паспорт) с ОМС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ограждения над местами прохода граждан;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демонтаж рекламных конструкций;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контрольный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выкрас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 фасада;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состоянием строительных лесов;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сохранность окон, вывесок, рекламных щитов;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или выполнить вновь аншлаг с названием улицы и номером дома.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01781" y="5476343"/>
            <a:ext cx="2925258" cy="134726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02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546" y="365125"/>
            <a:ext cx="9014253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1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Капитальный </a:t>
            </a:r>
            <a:r>
              <a:rPr lang="ru-RU" sz="31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ремонт внутридомовых инженерных систем тепло-, </a:t>
            </a:r>
            <a:r>
              <a:rPr lang="ru-RU" sz="3100" b="1" spc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газо</a:t>
            </a:r>
            <a:r>
              <a:rPr lang="ru-RU" sz="31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водо-, электроснабжения, водоотведения.</a:t>
            </a:r>
            <a:r>
              <a:rPr lang="ru-RU" sz="2400" spc="0" dirty="0">
                <a:solidFill>
                  <a:prstClr val="white"/>
                </a:solidFill>
                <a:latin typeface="+mn-lt"/>
                <a:ea typeface="+mn-ea"/>
                <a:cs typeface="Times New Roman" pitchFamily="18" charset="0"/>
              </a:rPr>
              <a:t/>
            </a:r>
            <a:br>
              <a:rPr lang="ru-RU" sz="2400" spc="0" dirty="0">
                <a:solidFill>
                  <a:prstClr val="white"/>
                </a:solidFill>
                <a:latin typeface="+mn-lt"/>
                <a:ea typeface="+mn-ea"/>
                <a:cs typeface="Times New Roman" pitchFamily="18" charset="0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276" y="1463199"/>
            <a:ext cx="11582400" cy="512064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Согласовать с каждым собственником квартир время производства работ и отключения услуг подачи энергоресурсов;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наличие биотуалета и организация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водоразбора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короткие сроки произвести замену запорной арматуры на вводах в МКД;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ордер на проведение земляных работ;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защитный экран для сохранности имущества собственников (при проведении пожароопасных работ );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допускать складирования строительного мусора;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порчу имущества собственников МКД несет подрядная организация.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576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8852" t="19940" r="31351" b="13754"/>
          <a:stretch/>
        </p:blipFill>
        <p:spPr>
          <a:xfrm>
            <a:off x="6474942" y="48825"/>
            <a:ext cx="5577016" cy="6672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1011" t="34300" r="30981" b="18938"/>
          <a:stretch/>
        </p:blipFill>
        <p:spPr>
          <a:xfrm>
            <a:off x="2339547" y="89132"/>
            <a:ext cx="3826473" cy="3580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0203" t="34114" r="31284" b="22523"/>
          <a:stretch/>
        </p:blipFill>
        <p:spPr>
          <a:xfrm>
            <a:off x="2203624" y="3419929"/>
            <a:ext cx="3859424" cy="33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1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540" y="1225341"/>
            <a:ext cx="820665" cy="13908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502" y="83839"/>
            <a:ext cx="10515600" cy="1325563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Согласование </a:t>
            </a:r>
            <a:r>
              <a:rPr lang="ru-RU" sz="2800" b="1" spc="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даты сдачи-приемки работ на объекте</a:t>
            </a:r>
            <a:r>
              <a:rPr lang="ru-RU" sz="2400" b="1" spc="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spc="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172" y="1225341"/>
            <a:ext cx="6471130" cy="531507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комиссионной сдачей объекта необходимо провести санитарную уборку придомовой территории и мест общего пользования многоквартирных домов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обнаружении комиссией в ходе сдачи-приемки выполненных работ по капитальному ремонту объекта недостатков в выполненной работе составляется акт, в котором фиксируется перечень дефектов и сроки их устранения Подрядчиком.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82453" y="1113937"/>
            <a:ext cx="5248275" cy="672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82453" y="3213128"/>
            <a:ext cx="5248275" cy="19051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6895071" y="1037967"/>
            <a:ext cx="5054299" cy="5187907"/>
            <a:chOff x="8057277" y="1805179"/>
            <a:chExt cx="3607569" cy="383697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57277" y="3049428"/>
              <a:ext cx="890022" cy="106802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793924" y="1805179"/>
              <a:ext cx="1870922" cy="383697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064" y="3274222"/>
              <a:ext cx="569860" cy="751787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89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25" y="1502773"/>
            <a:ext cx="6316558" cy="378993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17302" y="158945"/>
            <a:ext cx="7250698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работ по капитальному ремонту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4972" y="761242"/>
            <a:ext cx="3542794" cy="20846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внутридомовых инженерных систем электро-, тепло-, водоснабжения, водоотведения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31807" y="1000536"/>
            <a:ext cx="2525642" cy="9484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крыши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5014" y="4465917"/>
            <a:ext cx="2150614" cy="10842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43473" y="5707068"/>
            <a:ext cx="3468360" cy="83267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лифтового оборудования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48037" y="5470066"/>
            <a:ext cx="3336396" cy="9190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подвальных помещений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975628" y="3587418"/>
            <a:ext cx="2484276" cy="18700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271772" y="4073371"/>
            <a:ext cx="1080120" cy="1818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5467750" y="4584877"/>
            <a:ext cx="2308710" cy="872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639926" y="1650401"/>
            <a:ext cx="1512167" cy="306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022169" y="2779608"/>
            <a:ext cx="537634" cy="698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660779" y="2737724"/>
            <a:ext cx="292162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27 972 </a:t>
            </a: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капремонта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9063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8041" t="20060" r="13716" b="8709"/>
          <a:stretch/>
        </p:blipFill>
        <p:spPr>
          <a:xfrm>
            <a:off x="119271" y="934266"/>
            <a:ext cx="3904089" cy="5538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176" t="20781" r="13716" b="7387"/>
          <a:stretch/>
        </p:blipFill>
        <p:spPr>
          <a:xfrm>
            <a:off x="4138878" y="934266"/>
            <a:ext cx="7700614" cy="5538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0188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081" y="188912"/>
            <a:ext cx="9281719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1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Оформление </a:t>
            </a:r>
            <a:r>
              <a:rPr lang="ru-RU" sz="31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протокола проверки качества выполненных работ по капитальному ремонту</a:t>
            </a:r>
            <a:r>
              <a:rPr lang="ru-RU" sz="2400" b="1" spc="0" dirty="0">
                <a:solidFill>
                  <a:prstClr val="white"/>
                </a:solidFill>
                <a:latin typeface="+mn-lt"/>
                <a:ea typeface="+mn-ea"/>
                <a:cs typeface="Times New Roman" pitchFamily="18" charset="0"/>
              </a:rPr>
              <a:t/>
            </a:r>
            <a:br>
              <a:rPr lang="ru-RU" sz="2400" b="1" spc="0" dirty="0">
                <a:solidFill>
                  <a:prstClr val="white"/>
                </a:solidFill>
                <a:latin typeface="+mn-lt"/>
                <a:ea typeface="+mn-ea"/>
                <a:cs typeface="Times New Roman" pitchFamily="18" charset="0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765" y="1600835"/>
            <a:ext cx="10630158" cy="512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При обнаружении комиссией в ходе сдачи-приемки выполненных видов работ по капитальному ремонту объекта недостатков составляется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качества выполненных работ по капитальному ремонту общего имущества МКД, в котором фиксируется: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дефектов и сроки их устранения Подрядчиком;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вынесенные комиссией в адрес управляющей организации;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вынесенные комиссией органу местного самоуправления;</a:t>
            </a:r>
          </a:p>
          <a:p>
            <a:pPr marL="0" indent="0" algn="just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Подрядчик обязан устранить все обнаруженные дефекты своими силами и за свой счет в сроки, указанные в Протоколе.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8" y="2786488"/>
            <a:ext cx="935297" cy="15914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993606" y="5627126"/>
            <a:ext cx="6644388" cy="1905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169774" y="1413527"/>
            <a:ext cx="6644388" cy="1905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145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720" y="120030"/>
            <a:ext cx="4127671" cy="6532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547" y="120030"/>
            <a:ext cx="4488279" cy="6532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72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6082" t="8048" r="33108" b="5706"/>
          <a:stretch/>
        </p:blipFill>
        <p:spPr>
          <a:xfrm>
            <a:off x="2339546" y="168766"/>
            <a:ext cx="4242486" cy="6680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4527" t="8048" r="32500" b="57718"/>
          <a:stretch/>
        </p:blipFill>
        <p:spPr>
          <a:xfrm>
            <a:off x="6515618" y="2273642"/>
            <a:ext cx="4838182" cy="28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71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5" y="3766367"/>
            <a:ext cx="2571750" cy="18207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Оформление </a:t>
            </a:r>
            <a:r>
              <a:rPr lang="ru-RU" sz="2800" b="1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исполнительной документации</a:t>
            </a:r>
            <a:r>
              <a:rPr lang="ru-RU" sz="2800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spc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1288523"/>
            <a:ext cx="7315200" cy="153457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выполненных работ напрямую зависит от вовремя сданных и правильно оформленных исполнительных документов.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36" y="3988283"/>
            <a:ext cx="2008555" cy="2008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70" y="2606104"/>
            <a:ext cx="1094154" cy="109415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4467546" y="3700258"/>
            <a:ext cx="2152650" cy="107176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42" y="2551291"/>
            <a:ext cx="1388658" cy="12150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5937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0" y="43669"/>
            <a:ext cx="7315200" cy="834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Приемка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выполненных работ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30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5" y="3049909"/>
            <a:ext cx="2200995" cy="146733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41772395"/>
              </p:ext>
            </p:extLst>
          </p:nvPr>
        </p:nvGraphicFramePr>
        <p:xfrm>
          <a:off x="164757" y="768231"/>
          <a:ext cx="11343502" cy="571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8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652196" y="3342590"/>
            <a:ext cx="109302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59335" y="2309854"/>
            <a:ext cx="7344816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80" dirty="0"/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Электронный адрес Фонда: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Телефон «горячей линии»: +7 (343) 287-54-54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8-800-300-80-88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880" dirty="0"/>
              <a:t/>
            </a:r>
            <a:br>
              <a:rPr lang="ru-RU" sz="2880" dirty="0"/>
            </a:br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62760" cy="1265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4889" y="1543318"/>
            <a:ext cx="7575728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59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42" y="1467618"/>
            <a:ext cx="1511558" cy="27320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812435" y="34476"/>
            <a:ext cx="8468141" cy="109452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собственникам о проведении капитального ремонта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738605" y="1128996"/>
            <a:ext cx="9505056" cy="33369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чем </a:t>
            </a: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4 месяца </a:t>
            </a: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наступления года капитального ремонта Фонд направляет собственникам предложения о: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Сроках капитального ремонта;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Перечне и объемах работ;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работ;</a:t>
            </a:r>
          </a:p>
          <a:p>
            <a:pPr marL="411480" indent="-411480" algn="just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Источниках финансирования работ.</a:t>
            </a:r>
            <a:endParaRPr lang="ru-RU" sz="2160" dirty="0"/>
          </a:p>
        </p:txBody>
      </p:sp>
      <p:sp>
        <p:nvSpPr>
          <p:cNvPr id="2" name="TextBox 1"/>
          <p:cNvSpPr txBox="1"/>
          <p:nvPr/>
        </p:nvSpPr>
        <p:spPr>
          <a:xfrm>
            <a:off x="911425" y="4798751"/>
            <a:ext cx="1084379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3 месяцев с момента получения предложения собственники обязаны его рассмотреть и принять на общем собрании решение о проведении капитального ремонта. Составить протокол. </a:t>
            </a:r>
          </a:p>
          <a:p>
            <a:pPr algn="ctr"/>
            <a:r>
              <a:rPr lang="ru-RU" sz="26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4, п.5 ст. 189 Жилищного Кодекса РФ</a:t>
            </a:r>
          </a:p>
        </p:txBody>
      </p:sp>
    </p:spTree>
    <p:extLst>
      <p:ext uri="{BB962C8B-B14F-4D97-AF65-F5344CB8AC3E}">
        <p14:creationId xmlns:p14="http://schemas.microsoft.com/office/powerpoint/2010/main" val="6460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1736" y="-115773"/>
            <a:ext cx="9233041" cy="12157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заказчик – кто это?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03" y="1240094"/>
            <a:ext cx="11195221" cy="36202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юридическое лицо, уполномоченное заключать договоры о подготовке проектной документации, капитальном ремонте, строительном контроле.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заказчик: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подготавливает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техзадания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выполнение указанных видов работ;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 и предоставляет подрядным организациям проектно-сметную документацию, материалы и документы, необходимые для выполнения работ;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подписывает документы для получения разрешения на ввод объекта капитального ремонта в эксплуатацию;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технический заказч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76" y="4607259"/>
            <a:ext cx="4843848" cy="20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0703" y="4884709"/>
            <a:ext cx="6223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иные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функции, предусмотренные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176" y="1029730"/>
            <a:ext cx="7552848" cy="5691745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Кодекс РФ от 29.12.2004 № 188-ФЗ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(ред. от 13. 07. 2015), п. 3 ст. 180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Градостроительный Кодекс РФ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от29.12.2004 № 190-ФЗ 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изм. и доп., вступ. в силу с 28.06.2018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22 ст. 1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 smtClean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17939" y="292442"/>
            <a:ext cx="4679098" cy="1474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заказчик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7796" y="2619121"/>
            <a:ext cx="5033320" cy="7578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45428" y="2619121"/>
            <a:ext cx="5651156" cy="7578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158188" y="1840652"/>
            <a:ext cx="436606" cy="704835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047464" y="1840651"/>
            <a:ext cx="436606" cy="704835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50" y="4046238"/>
            <a:ext cx="3566983" cy="267523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708" y="0"/>
            <a:ext cx="10313773" cy="148755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функций технического заказчика при проведении работ по капитальному ремонту общего имущества в МКД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Объект 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804958"/>
              </p:ext>
            </p:extLst>
          </p:nvPr>
        </p:nvGraphicFramePr>
        <p:xfrm>
          <a:off x="-65903" y="1487558"/>
          <a:ext cx="11878962" cy="5233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94270" y="3229232"/>
            <a:ext cx="683741" cy="6260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79837" y="1174520"/>
            <a:ext cx="683741" cy="6260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298459" y="1174520"/>
            <a:ext cx="683741" cy="6260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525897" y="3295878"/>
            <a:ext cx="683741" cy="6260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11815</TotalTime>
  <Words>2541</Words>
  <Application>Microsoft Office PowerPoint</Application>
  <PresentationFormat>Широкоэкранный</PresentationFormat>
  <Paragraphs>382</Paragraphs>
  <Slides>56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Технический заказчик – кто это?</vt:lpstr>
      <vt:lpstr>Презентация PowerPoint</vt:lpstr>
      <vt:lpstr> Содержание функций технического заказчика при проведении работ по капитальному ремонту общего имущества в МКД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Установка информационных щитов  </vt:lpstr>
      <vt:lpstr>Подготовка подрядными организациями графика производства работ по капитальному ремонту и уведомление о нем </vt:lpstr>
      <vt:lpstr>Уведомление подрядными организациями о графике производства работ по капитальному ремонту  собственников </vt:lpstr>
      <vt:lpstr>Презентация PowerPoint</vt:lpstr>
      <vt:lpstr>График производства работ по капитальному ремонту общего имущества МКД   </vt:lpstr>
      <vt:lpstr>Согласование отключения коммунальных услуг с УК </vt:lpstr>
      <vt:lpstr>Презентация PowerPoint</vt:lpstr>
      <vt:lpstr>Рекомендации по порядку проведения работ по капремонту </vt:lpstr>
      <vt:lpstr>Культура и вежливость при проведении работ </vt:lpstr>
      <vt:lpstr>Сроки работ по капремонту </vt:lpstr>
      <vt:lpstr>Субподрядные организации </vt:lpstr>
      <vt:lpstr>Требования по технике безопасности </vt:lpstr>
      <vt:lpstr>Капитальный ремонт крыши </vt:lpstr>
      <vt:lpstr>Особенности капитального ремонта крыши </vt:lpstr>
      <vt:lpstr>Капитальный ремонт фасада </vt:lpstr>
      <vt:lpstr>Капитальный ремонт внутридомовых инженерных систем тепло-, газо, водо-, электроснабжения, водоотведения. </vt:lpstr>
      <vt:lpstr>Презентация PowerPoint</vt:lpstr>
      <vt:lpstr>Согласование даты сдачи-приемки работ на объекте </vt:lpstr>
      <vt:lpstr>Презентация PowerPoint</vt:lpstr>
      <vt:lpstr>Оформление протокола проверки качества выполненных работ по капитальному ремонту </vt:lpstr>
      <vt:lpstr>Презентация PowerPoint</vt:lpstr>
      <vt:lpstr>Презентация PowerPoint</vt:lpstr>
      <vt:lpstr>Оформление исполнительной документации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повышения квалификации «Бережливое производство»</dc:title>
  <dc:creator>Vladimir Romashov</dc:creator>
  <cp:lastModifiedBy>Гирш Евгения Аркадьевна</cp:lastModifiedBy>
  <cp:revision>246</cp:revision>
  <cp:lastPrinted>2018-08-01T11:49:28Z</cp:lastPrinted>
  <dcterms:created xsi:type="dcterms:W3CDTF">2017-07-31T08:25:00Z</dcterms:created>
  <dcterms:modified xsi:type="dcterms:W3CDTF">2020-03-10T10:10:02Z</dcterms:modified>
</cp:coreProperties>
</file>