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257" r:id="rId4"/>
    <p:sldId id="300" r:id="rId5"/>
    <p:sldId id="293" r:id="rId6"/>
    <p:sldId id="258" r:id="rId7"/>
    <p:sldId id="288" r:id="rId8"/>
    <p:sldId id="259" r:id="rId9"/>
    <p:sldId id="289" r:id="rId10"/>
    <p:sldId id="297" r:id="rId11"/>
    <p:sldId id="290" r:id="rId12"/>
    <p:sldId id="291" r:id="rId13"/>
    <p:sldId id="298" r:id="rId14"/>
    <p:sldId id="292" r:id="rId15"/>
    <p:sldId id="296" r:id="rId16"/>
    <p:sldId id="295" r:id="rId17"/>
    <p:sldId id="294" r:id="rId18"/>
    <p:sldId id="299" r:id="rId19"/>
    <p:sldId id="284" r:id="rId20"/>
    <p:sldId id="269" r:id="rId21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266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57213" y="817563"/>
            <a:ext cx="6445250" cy="4029075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105464"/>
            <a:ext cx="6047640" cy="483656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707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7074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211290"/>
            <a:ext cx="3280680" cy="53707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211290"/>
            <a:ext cx="3280680" cy="537074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E46225F-F2D6-403D-BBA5-9D10F5DF8D81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58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</p:spPr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79680" y="4777212"/>
            <a:ext cx="5437440" cy="39079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3850560" y="9428479"/>
            <a:ext cx="2944800" cy="4972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240293A-9E52-464C-AA1B-6F8C872E565C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7443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79680" y="4777212"/>
            <a:ext cx="5437440" cy="39079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3850560" y="9428479"/>
            <a:ext cx="2944800" cy="4972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0104F4B-6D04-45ED-A3A3-6FB29486D71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4073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79680" y="4777212"/>
            <a:ext cx="5437440" cy="39079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3850560" y="9428479"/>
            <a:ext cx="2944800" cy="4972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0104F4B-6D04-45ED-A3A3-6FB29486D71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9214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79680" y="4777212"/>
            <a:ext cx="5437440" cy="39079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3850560" y="9428479"/>
            <a:ext cx="2944800" cy="4972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0104F4B-6D04-45ED-A3A3-6FB29486D71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1026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79680" y="4777212"/>
            <a:ext cx="5437440" cy="39079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3850560" y="9428479"/>
            <a:ext cx="2944800" cy="4972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0104F4B-6D04-45ED-A3A3-6FB29486D71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2061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79680" y="4777212"/>
            <a:ext cx="5437440" cy="39079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3850560" y="9428479"/>
            <a:ext cx="2944800" cy="4972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0104F4B-6D04-45ED-A3A3-6FB29486D71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442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79680" y="4777212"/>
            <a:ext cx="5437440" cy="39079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3850560" y="9428479"/>
            <a:ext cx="2944800" cy="4972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0104F4B-6D04-45ED-A3A3-6FB29486D71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266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79680" y="4777212"/>
            <a:ext cx="5437440" cy="39079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3850560" y="9428479"/>
            <a:ext cx="2944800" cy="4972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0104F4B-6D04-45ED-A3A3-6FB29486D71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961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79680" y="4777212"/>
            <a:ext cx="5437440" cy="39079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3850560" y="9428479"/>
            <a:ext cx="2944800" cy="4972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0104F4B-6D04-45ED-A3A3-6FB29486D71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3776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79680" y="4777212"/>
            <a:ext cx="5437440" cy="39079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3850560" y="9428479"/>
            <a:ext cx="2944800" cy="4972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0104F4B-6D04-45ED-A3A3-6FB29486D71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039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</p:spPr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79680" y="4777212"/>
            <a:ext cx="5437440" cy="39079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3850560" y="9428479"/>
            <a:ext cx="2944800" cy="4972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A81ECBC-6450-4ABF-AA02-70D74E574CE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7711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</p:spPr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79680" y="4777212"/>
            <a:ext cx="5437440" cy="39079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3850560" y="9428479"/>
            <a:ext cx="2944800" cy="4972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A81ECBC-6450-4ABF-AA02-70D74E574CE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1678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79680" y="4777212"/>
            <a:ext cx="5437440" cy="39079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3850560" y="9428479"/>
            <a:ext cx="2944800" cy="4972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0104F4B-6D04-45ED-A3A3-6FB29486D71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392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</p:spPr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79680" y="4777212"/>
            <a:ext cx="5437440" cy="39079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3850560" y="9428479"/>
            <a:ext cx="2944800" cy="4972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BFA9779-3F71-4221-959B-39403CF333EA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9940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</p:spPr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79680" y="4777212"/>
            <a:ext cx="5437440" cy="39079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3850560" y="9428479"/>
            <a:ext cx="2944800" cy="4972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BFA9779-3F71-4221-959B-39403CF333EA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6211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79680" y="4777212"/>
            <a:ext cx="5437440" cy="39079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3850560" y="9428479"/>
            <a:ext cx="2944800" cy="4972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0104F4B-6D04-45ED-A3A3-6FB29486D71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648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79680" y="4777212"/>
            <a:ext cx="5437440" cy="39079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3850560" y="9428479"/>
            <a:ext cx="2944800" cy="4972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0104F4B-6D04-45ED-A3A3-6FB29486D71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701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79680" y="4777212"/>
            <a:ext cx="5437440" cy="39079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3850560" y="9428479"/>
            <a:ext cx="2944800" cy="4972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0104F4B-6D04-45ED-A3A3-6FB29486D71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109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27880"/>
            <a:ext cx="8229240" cy="4423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33704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068280"/>
            <a:ext cx="26496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27880"/>
            <a:ext cx="8229240" cy="4423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06828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337040"/>
            <a:ext cx="401580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068280"/>
            <a:ext cx="8229240" cy="158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888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7880"/>
            <a:ext cx="8229240" cy="954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kr66.ru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251640" y="1446480"/>
            <a:ext cx="8766000" cy="1978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Обеспечение пожарной безопасности при капитальном ремонте МКД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83" name="Picture 2"/>
          <p:cNvPicPr/>
          <p:nvPr/>
        </p:nvPicPr>
        <p:blipFill>
          <a:blip r:embed="rId3"/>
          <a:srcRect l="31673" t="38429" r="28913" b="33938"/>
          <a:stretch/>
        </p:blipFill>
        <p:spPr>
          <a:xfrm>
            <a:off x="0" y="0"/>
            <a:ext cx="3052080" cy="1182485"/>
          </a:xfrm>
          <a:prstGeom prst="rect">
            <a:avLst/>
          </a:prstGeom>
          <a:ln w="9360">
            <a:noFill/>
          </a:ln>
        </p:spPr>
      </p:pic>
      <p:sp>
        <p:nvSpPr>
          <p:cNvPr id="84" name="CustomShape 2"/>
          <p:cNvSpPr/>
          <p:nvPr/>
        </p:nvSpPr>
        <p:spPr>
          <a:xfrm>
            <a:off x="107640" y="3814920"/>
            <a:ext cx="6408000" cy="14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8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Начальник производственно-технического отдела Регионального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Фонда содействия капитальному ремонту общего имущества в многоквартирных домах Свердловской области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80000"/>
              </a:lnSpc>
              <a:spcBef>
                <a:spcPts val="601"/>
              </a:spcBef>
            </a:pPr>
            <a:r>
              <a:rPr lang="ru-RU" sz="2400" b="1" spc="-1" dirty="0" smtClean="0">
                <a:solidFill>
                  <a:srgbClr val="000000"/>
                </a:solidFill>
                <a:latin typeface="Times New Roman"/>
              </a:rPr>
              <a:t>Кислов Дионисий Васильевич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6884640" y="4678920"/>
            <a:ext cx="218700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г. Екатеринбург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25 сентября 2019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</a:t>
            </a: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1295669" y="-72941"/>
            <a:ext cx="7297435" cy="1029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Обработка стропильной системы </a:t>
            </a:r>
            <a:r>
              <a:rPr lang="ru-RU" sz="2400" b="1" strike="noStrike" spc="-1" dirty="0" err="1" smtClean="0">
                <a:solidFill>
                  <a:srgbClr val="000000"/>
                </a:solidFill>
                <a:latin typeface="Times New Roman"/>
                <a:ea typeface="DejaVu Sans"/>
              </a:rPr>
              <a:t>огнебиозащитными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составами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05" name="Picture 2"/>
          <p:cNvPicPr/>
          <p:nvPr/>
        </p:nvPicPr>
        <p:blipFill>
          <a:blip r:embed="rId3"/>
          <a:srcRect l="31673" t="38429" r="28913" b="33938"/>
          <a:stretch/>
        </p:blipFill>
        <p:spPr>
          <a:xfrm>
            <a:off x="30960" y="38520"/>
            <a:ext cx="1762920" cy="578520"/>
          </a:xfrm>
          <a:prstGeom prst="rect">
            <a:avLst/>
          </a:prstGeom>
          <a:ln w="9360"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253080" y="1417320"/>
            <a:ext cx="18072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081" y="927438"/>
            <a:ext cx="48895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834" y="279216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673" y="2487635"/>
            <a:ext cx="6389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31" y="2068910"/>
            <a:ext cx="4170358" cy="2780238"/>
          </a:xfrm>
          <a:prstGeom prst="rect">
            <a:avLst/>
          </a:prstGeom>
        </p:spPr>
      </p:pic>
      <p:pic>
        <p:nvPicPr>
          <p:cNvPr id="6146" name="Picture 2" descr="http://vega01.ru/pics/cherdak_vega01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244" y="2735885"/>
            <a:ext cx="4436677" cy="277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2385" y="1049563"/>
            <a:ext cx="74256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дерева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горению;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Предотвращаются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гниения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древесины и ее поражения насекомыми.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240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1295669" y="-72941"/>
            <a:ext cx="7297435" cy="1029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Обработка стропильной системы </a:t>
            </a:r>
            <a:r>
              <a:rPr lang="ru-RU" sz="2400" b="1" strike="noStrike" spc="-1" dirty="0" err="1" smtClean="0">
                <a:solidFill>
                  <a:srgbClr val="000000"/>
                </a:solidFill>
                <a:latin typeface="Times New Roman"/>
                <a:ea typeface="DejaVu Sans"/>
              </a:rPr>
              <a:t>огнебиозащитными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составами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05" name="Picture 2"/>
          <p:cNvPicPr/>
          <p:nvPr/>
        </p:nvPicPr>
        <p:blipFill>
          <a:blip r:embed="rId3"/>
          <a:srcRect l="31673" t="38429" r="28913" b="33938"/>
          <a:stretch/>
        </p:blipFill>
        <p:spPr>
          <a:xfrm>
            <a:off x="30960" y="38520"/>
            <a:ext cx="1762920" cy="578520"/>
          </a:xfrm>
          <a:prstGeom prst="rect">
            <a:avLst/>
          </a:prstGeom>
          <a:ln w="9360"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253080" y="1417320"/>
            <a:ext cx="18072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081" y="927438"/>
            <a:ext cx="48895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834" y="279216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673" y="2487635"/>
            <a:ext cx="6389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9112" y="1127493"/>
            <a:ext cx="868609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 обрабатываются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огнебиозащитным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составом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добавлением колера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раза.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заказчика выполняют проверку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огнебиозащитного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тест-системы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экспресс-идентификации (тест-система предоставляется производителем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состава).</a:t>
            </a:r>
          </a:p>
          <a:p>
            <a:pPr algn="just"/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возникновении спорных ситуаций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подрядная организация, выполняющая обработку, обращается в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аккредитованную испытательную пожарную лабораторию или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привлекает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производителя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огнебиозащитного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огнезащитной обработки деревянных конструкций и идентификации применяемого состава.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38989" y="1221638"/>
            <a:ext cx="446227" cy="41044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42646" y="2090906"/>
            <a:ext cx="446227" cy="41044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122508" y="3363473"/>
            <a:ext cx="446227" cy="41044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645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1295669" y="-72941"/>
            <a:ext cx="7297435" cy="1029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Обработка стропильной системы </a:t>
            </a:r>
            <a:r>
              <a:rPr lang="ru-RU" sz="2400" b="1" strike="noStrike" spc="-1" dirty="0" err="1" smtClean="0">
                <a:solidFill>
                  <a:srgbClr val="000000"/>
                </a:solidFill>
                <a:latin typeface="Times New Roman"/>
                <a:ea typeface="DejaVu Sans"/>
              </a:rPr>
              <a:t>огнебиозащитными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составами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05" name="Picture 2"/>
          <p:cNvPicPr/>
          <p:nvPr/>
        </p:nvPicPr>
        <p:blipFill>
          <a:blip r:embed="rId3"/>
          <a:srcRect l="31673" t="38429" r="28913" b="33938"/>
          <a:stretch/>
        </p:blipFill>
        <p:spPr>
          <a:xfrm>
            <a:off x="30960" y="38520"/>
            <a:ext cx="1762920" cy="578520"/>
          </a:xfrm>
          <a:prstGeom prst="rect">
            <a:avLst/>
          </a:prstGeom>
          <a:ln w="9360"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253080" y="1417320"/>
            <a:ext cx="18072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081" y="927438"/>
            <a:ext cx="48895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834" y="279216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673" y="2487635"/>
            <a:ext cx="6389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722" y="956299"/>
            <a:ext cx="3418809" cy="45584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34" y="956299"/>
            <a:ext cx="3418809" cy="455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517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1251778" y="-225008"/>
            <a:ext cx="7297435" cy="1029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Вентиляционные </a:t>
            </a:r>
            <a:r>
              <a:rPr lang="ru-RU" sz="2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шахты</a:t>
            </a:r>
            <a:endParaRPr lang="ru-RU" sz="2400" b="1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" name="Picture 2"/>
          <p:cNvPicPr/>
          <p:nvPr/>
        </p:nvPicPr>
        <p:blipFill>
          <a:blip r:embed="rId3"/>
          <a:srcRect l="31673" t="38429" r="28913" b="33938"/>
          <a:stretch/>
        </p:blipFill>
        <p:spPr>
          <a:xfrm>
            <a:off x="30960" y="38520"/>
            <a:ext cx="1762920" cy="578520"/>
          </a:xfrm>
          <a:prstGeom prst="rect">
            <a:avLst/>
          </a:prstGeom>
          <a:ln w="9360"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253080" y="1417320"/>
            <a:ext cx="18072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081" y="927438"/>
            <a:ext cx="48895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834" y="279216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673" y="2487635"/>
            <a:ext cx="6389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3080" y="617040"/>
            <a:ext cx="88323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Устья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вентиляционных труб должны быть защищены 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атмосферных осадков.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дефлекторы и другие насадки на дымовых трубах не должны препятствовать свободному выходу дыма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стоек зонта из листовой стали должна быть не менее 150мм, свес зонта регламентируется размером сечения канала.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Дымовые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трубы следует выводить выше кровли более высоких зданий, пристроенных к зданию с печным отоплением.</a:t>
            </a:r>
          </a:p>
        </p:txBody>
      </p:sp>
      <p:pic>
        <p:nvPicPr>
          <p:cNvPr id="9218" name="Picture 2" descr="https://shop.ventilacia-spb.ru/images/detailed/1/IMG_0691_eluv-z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" t="9821" r="3232" b="6716"/>
          <a:stretch/>
        </p:blipFill>
        <p:spPr bwMode="auto">
          <a:xfrm>
            <a:off x="351130" y="3167481"/>
            <a:ext cx="3577132" cy="237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8049" t="12827" r="7386" b="19377"/>
          <a:stretch/>
        </p:blipFill>
        <p:spPr>
          <a:xfrm>
            <a:off x="4818460" y="2648365"/>
            <a:ext cx="3730753" cy="299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58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1251778" y="-225008"/>
            <a:ext cx="7297435" cy="1029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Вентиляционные шахты</a:t>
            </a:r>
            <a:endParaRPr lang="ru-RU" sz="2400" b="1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" name="Picture 2"/>
          <p:cNvPicPr/>
          <p:nvPr/>
        </p:nvPicPr>
        <p:blipFill>
          <a:blip r:embed="rId3"/>
          <a:srcRect l="31673" t="38429" r="28913" b="33938"/>
          <a:stretch/>
        </p:blipFill>
        <p:spPr>
          <a:xfrm>
            <a:off x="30960" y="38520"/>
            <a:ext cx="1762920" cy="578520"/>
          </a:xfrm>
          <a:prstGeom prst="rect">
            <a:avLst/>
          </a:prstGeom>
          <a:ln w="9360"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253080" y="1417320"/>
            <a:ext cx="18072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081" y="927438"/>
            <a:ext cx="48895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834" y="279216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673" y="2487635"/>
            <a:ext cx="6389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6" r="15474"/>
          <a:stretch/>
        </p:blipFill>
        <p:spPr>
          <a:xfrm>
            <a:off x="343440" y="804232"/>
            <a:ext cx="3856706" cy="2997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4" t="13441" r="18417" b="24223"/>
          <a:stretch/>
        </p:blipFill>
        <p:spPr>
          <a:xfrm>
            <a:off x="4564515" y="2115633"/>
            <a:ext cx="4403751" cy="32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168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1251778" y="-225008"/>
            <a:ext cx="7297435" cy="1029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Дефлекторы</a:t>
            </a:r>
            <a:endParaRPr lang="ru-RU" sz="2400" b="1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" name="Picture 2"/>
          <p:cNvPicPr/>
          <p:nvPr/>
        </p:nvPicPr>
        <p:blipFill>
          <a:blip r:embed="rId3"/>
          <a:srcRect l="31673" t="38429" r="28913" b="33938"/>
          <a:stretch/>
        </p:blipFill>
        <p:spPr>
          <a:xfrm>
            <a:off x="30960" y="38520"/>
            <a:ext cx="1762920" cy="578520"/>
          </a:xfrm>
          <a:prstGeom prst="rect">
            <a:avLst/>
          </a:prstGeom>
          <a:ln w="9360"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253080" y="1417320"/>
            <a:ext cx="18072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081" y="927438"/>
            <a:ext cx="48895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834" y="279216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673" y="2487635"/>
            <a:ext cx="6389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1" t="10104" r="16160"/>
          <a:stretch/>
        </p:blipFill>
        <p:spPr>
          <a:xfrm>
            <a:off x="492301" y="1360305"/>
            <a:ext cx="3662437" cy="39648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4" t="-1811" r="1024" b="23041"/>
          <a:stretch/>
        </p:blipFill>
        <p:spPr>
          <a:xfrm>
            <a:off x="4862758" y="804232"/>
            <a:ext cx="3664915" cy="454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457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1251778" y="-225008"/>
            <a:ext cx="7297435" cy="1029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Утепление чердачного перекрытия</a:t>
            </a:r>
            <a:endParaRPr lang="ru-RU" sz="2400" b="1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" name="Picture 2"/>
          <p:cNvPicPr/>
          <p:nvPr/>
        </p:nvPicPr>
        <p:blipFill>
          <a:blip r:embed="rId3"/>
          <a:srcRect l="31673" t="38429" r="28913" b="33938"/>
          <a:stretch/>
        </p:blipFill>
        <p:spPr>
          <a:xfrm>
            <a:off x="30960" y="38520"/>
            <a:ext cx="1762920" cy="578520"/>
          </a:xfrm>
          <a:prstGeom prst="rect">
            <a:avLst/>
          </a:prstGeom>
          <a:ln w="9360"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253080" y="1417320"/>
            <a:ext cx="18072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081" y="927438"/>
            <a:ext cx="48895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834" y="279216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673" y="2487635"/>
            <a:ext cx="6389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511" y="788224"/>
            <a:ext cx="8639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утеплитель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негорючих материалов (минеральная вата на базальтовой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3080" y="1619316"/>
            <a:ext cx="85836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нагрузки на чердачное перекрытие;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теплоизоляционные свойства;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огнестойкость.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биологическим раздражителям. Минеральную вату не любят ни грибки, ни различные вредные насекомые и грызуны.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Незначительная усадка.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Материал безопасен для человека и не вызывает никаких аллергических реакций.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 монтажа.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Долговечность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Эксплуатационный срок составляет около 70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141" y="1180125"/>
            <a:ext cx="1971072" cy="14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690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1251778" y="-225008"/>
            <a:ext cx="7297435" cy="1029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Утепление чердачного перекрытия</a:t>
            </a:r>
            <a:endParaRPr lang="ru-RU" sz="2400" b="1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" name="Picture 2"/>
          <p:cNvPicPr/>
          <p:nvPr/>
        </p:nvPicPr>
        <p:blipFill>
          <a:blip r:embed="rId3"/>
          <a:srcRect l="31673" t="38429" r="28913" b="33938"/>
          <a:stretch/>
        </p:blipFill>
        <p:spPr>
          <a:xfrm>
            <a:off x="30960" y="38520"/>
            <a:ext cx="1762920" cy="578520"/>
          </a:xfrm>
          <a:prstGeom prst="rect">
            <a:avLst/>
          </a:prstGeom>
          <a:ln w="9360"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253080" y="1417320"/>
            <a:ext cx="18072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081" y="927438"/>
            <a:ext cx="48895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834" y="279216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673" y="2487635"/>
            <a:ext cx="6389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0" y="1528959"/>
            <a:ext cx="2963985" cy="39519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256" b="1"/>
          <a:stretch/>
        </p:blipFill>
        <p:spPr>
          <a:xfrm>
            <a:off x="3375819" y="1557572"/>
            <a:ext cx="1856397" cy="39233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1815" y="680338"/>
            <a:ext cx="8244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 71.13330.2017 Изоляционные и отделочные покрытия. Актуализированная редакция СНиП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3.04.01-87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52568" y="1528959"/>
            <a:ext cx="379258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5.3.13 При укладке теплоизоляционных плит необходимо соблюдать смещение швов соседних рядов на расстояние не менее 150 мм. При укладке теплоизоляционных плит в два слоя и более смещение стыков каждого последующего слоя относительно предыдущего должно составлять не менее 200 мм.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5692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"/>
          <p:cNvPicPr/>
          <p:nvPr/>
        </p:nvPicPr>
        <p:blipFill>
          <a:blip r:embed="rId3"/>
          <a:srcRect l="31673" t="38429" r="28913" b="33938"/>
          <a:stretch/>
        </p:blipFill>
        <p:spPr>
          <a:xfrm>
            <a:off x="30960" y="38520"/>
            <a:ext cx="1762920" cy="578520"/>
          </a:xfrm>
          <a:prstGeom prst="rect">
            <a:avLst/>
          </a:prstGeom>
          <a:ln w="9360"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253080" y="1417320"/>
            <a:ext cx="18072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4" name="AutoShape 2" descr="https://invamat.ru/wp-content/uploads/2019/05/INVAMAT-900-protivopozharnye-muft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2309467"/>
            <a:ext cx="3877056" cy="31570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3080" y="578448"/>
            <a:ext cx="87958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многоэтажных жилых зданиях на полипропиленовых трубопроводах следует устанавливать противопожарные муфты со вспучивающим огнезащитным составом, препятствующие распространению пламени по этажам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3440" y="1909357"/>
            <a:ext cx="31019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СП 40-107-2003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stomShape 1"/>
          <p:cNvSpPr/>
          <p:nvPr/>
        </p:nvSpPr>
        <p:spPr>
          <a:xfrm>
            <a:off x="1583064" y="-241402"/>
            <a:ext cx="7369560" cy="1029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Противопожарные муфты на ГВС, ХВС и ВО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58" y="2294607"/>
            <a:ext cx="4352544" cy="326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47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2"/>
          <p:cNvPicPr/>
          <p:nvPr/>
        </p:nvPicPr>
        <p:blipFill>
          <a:blip r:embed="rId2"/>
          <a:srcRect t="36964" r="1965"/>
          <a:stretch/>
        </p:blipFill>
        <p:spPr>
          <a:xfrm>
            <a:off x="35640" y="2785320"/>
            <a:ext cx="9107640" cy="2879640"/>
          </a:xfrm>
          <a:prstGeom prst="rect">
            <a:avLst/>
          </a:prstGeom>
          <a:ln w="9360">
            <a:noFill/>
          </a:ln>
        </p:spPr>
      </p:pic>
      <p:sp>
        <p:nvSpPr>
          <p:cNvPr id="177" name="CustomShape 1"/>
          <p:cNvSpPr/>
          <p:nvPr/>
        </p:nvSpPr>
        <p:spPr>
          <a:xfrm>
            <a:off x="1043640" y="913320"/>
            <a:ext cx="7100280" cy="533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Спасибо за внимание !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Web-сайт: </a:t>
            </a:r>
            <a:r>
              <a:rPr lang="ru-RU" sz="2400" b="0" u="sng" strike="noStrike" spc="-1">
                <a:solidFill>
                  <a:srgbClr val="0000FF"/>
                </a:solidFill>
                <a:uFillTx/>
                <a:latin typeface="Times New Roman"/>
                <a:ea typeface="DejaVu Sans"/>
                <a:hlinkClick r:id="rId3"/>
              </a:rPr>
              <a:t>www.fkr66.ru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E-mail: fkr66@mail.ru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Телефон «горячей линии»: +7 (343) 287-54-54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8-800-300-80-88</a:t>
            </a:r>
            <a:r>
              <a:t/>
            </a:r>
            <a:br/>
            <a:r>
              <a:t/>
            </a:r>
            <a:br/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pic>
        <p:nvPicPr>
          <p:cNvPr id="178" name="Рисунок 5"/>
          <p:cNvPicPr/>
          <p:nvPr/>
        </p:nvPicPr>
        <p:blipFill>
          <a:blip r:embed="rId4"/>
          <a:stretch/>
        </p:blipFill>
        <p:spPr>
          <a:xfrm>
            <a:off x="16560" y="49320"/>
            <a:ext cx="2626920" cy="103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619640" y="0"/>
            <a:ext cx="7369560" cy="1029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pc="-1" dirty="0" smtClean="0">
                <a:solidFill>
                  <a:srgbClr val="000000"/>
                </a:solidFill>
                <a:latin typeface="Times New Roman"/>
              </a:rPr>
              <a:t>Основные нормативные документы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87" name="Picture 2"/>
          <p:cNvPicPr/>
          <p:nvPr/>
        </p:nvPicPr>
        <p:blipFill>
          <a:blip r:embed="rId3"/>
          <a:srcRect l="31673" t="38429" r="28913" b="33938"/>
          <a:stretch/>
        </p:blipFill>
        <p:spPr>
          <a:xfrm>
            <a:off x="30960" y="38520"/>
            <a:ext cx="1762920" cy="578520"/>
          </a:xfrm>
          <a:prstGeom prst="rect">
            <a:avLst/>
          </a:prstGeom>
          <a:ln w="9360">
            <a:noFill/>
          </a:ln>
        </p:spPr>
      </p:pic>
      <p:sp>
        <p:nvSpPr>
          <p:cNvPr id="88" name="CustomShape 2"/>
          <p:cNvSpPr/>
          <p:nvPr/>
        </p:nvSpPr>
        <p:spPr>
          <a:xfrm>
            <a:off x="253080" y="1417320"/>
            <a:ext cx="18072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4416" y="1417320"/>
            <a:ext cx="82206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25.04.2012 N 390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изм. на 30.12.2017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«О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противопожарном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режиме»;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2.13130.2012 «Системы противопожарной защиты. Обеспечение огнестойкости объектов защиты»;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21-01-97* «Пожарная безопасность зданий и сооружений (с изм. N 1, 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433800" y="1602029"/>
            <a:ext cx="795154" cy="45393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33800" y="2587018"/>
            <a:ext cx="795154" cy="45393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33800" y="3652475"/>
            <a:ext cx="795154" cy="45393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648901" y="248717"/>
            <a:ext cx="7369560" cy="1029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pc="-1" dirty="0" smtClean="0">
                <a:solidFill>
                  <a:srgbClr val="000000"/>
                </a:solidFill>
                <a:latin typeface="Times New Roman"/>
              </a:rPr>
              <a:t>Виды работ по капитальному ремонту, в которых применяются материалы, обеспечивающие пожарную безопасность МКД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87" name="Picture 2"/>
          <p:cNvPicPr/>
          <p:nvPr/>
        </p:nvPicPr>
        <p:blipFill>
          <a:blip r:embed="rId3"/>
          <a:srcRect l="31673" t="38429" r="28913" b="33938"/>
          <a:stretch/>
        </p:blipFill>
        <p:spPr>
          <a:xfrm>
            <a:off x="30960" y="38520"/>
            <a:ext cx="1762920" cy="578520"/>
          </a:xfrm>
          <a:prstGeom prst="rect">
            <a:avLst/>
          </a:prstGeom>
          <a:ln w="9360">
            <a:noFill/>
          </a:ln>
        </p:spPr>
      </p:pic>
      <p:sp>
        <p:nvSpPr>
          <p:cNvPr id="88" name="CustomShape 2"/>
          <p:cNvSpPr/>
          <p:nvPr/>
        </p:nvSpPr>
        <p:spPr>
          <a:xfrm>
            <a:off x="253080" y="1417320"/>
            <a:ext cx="18072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440" y="1736640"/>
            <a:ext cx="8580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подвальных помещений;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системы электроснабжения;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крыши;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инженерных сетей (холодного и горячего водоснабжения и систем водоотведения).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8264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1583064" y="-241402"/>
            <a:ext cx="7369560" cy="1029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Противопожарные двери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05" name="Picture 2"/>
          <p:cNvPicPr/>
          <p:nvPr/>
        </p:nvPicPr>
        <p:blipFill>
          <a:blip r:embed="rId3"/>
          <a:srcRect l="31673" t="38429" r="28913" b="33938"/>
          <a:stretch/>
        </p:blipFill>
        <p:spPr>
          <a:xfrm>
            <a:off x="30960" y="38520"/>
            <a:ext cx="1762920" cy="578520"/>
          </a:xfrm>
          <a:prstGeom prst="rect">
            <a:avLst/>
          </a:prstGeom>
          <a:ln w="9360"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253080" y="1417320"/>
            <a:ext cx="18072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081" y="927438"/>
            <a:ext cx="48895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834" y="279216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673" y="2487635"/>
            <a:ext cx="6389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60" y="683614"/>
            <a:ext cx="911304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Противопожарные двери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капитальном ремонте МКД устанавливают: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электрощитовых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помещениях;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спусками в подвальные помещения, находящиеся под лестничными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клетками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входе в чердачное помещение.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3440" y="2887745"/>
            <a:ext cx="33871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производится согласно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указаниям: </a:t>
            </a: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57327-2016 </a:t>
            </a: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«Двери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металлические противопожарные».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7" t="-265" r="36666"/>
          <a:stretch/>
        </p:blipFill>
        <p:spPr>
          <a:xfrm>
            <a:off x="4084154" y="2055959"/>
            <a:ext cx="2464719" cy="34973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7" t="27122" r="1524"/>
          <a:stretch/>
        </p:blipFill>
        <p:spPr>
          <a:xfrm>
            <a:off x="6677354" y="2055960"/>
            <a:ext cx="2275270" cy="349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440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202674" y="-77968"/>
            <a:ext cx="7369560" cy="86380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Противопожарная дверь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93" name="Picture 2"/>
          <p:cNvPicPr/>
          <p:nvPr/>
        </p:nvPicPr>
        <p:blipFill>
          <a:blip r:embed="rId3"/>
          <a:srcRect l="31673" t="38429" r="28913" b="33938"/>
          <a:stretch/>
        </p:blipFill>
        <p:spPr>
          <a:xfrm>
            <a:off x="30960" y="38520"/>
            <a:ext cx="1762920" cy="578520"/>
          </a:xfrm>
          <a:prstGeom prst="rect">
            <a:avLst/>
          </a:prstGeom>
          <a:ln w="9360">
            <a:noFill/>
          </a:ln>
        </p:spPr>
      </p:pic>
      <p:sp>
        <p:nvSpPr>
          <p:cNvPr id="94" name="CustomShape 2"/>
          <p:cNvSpPr/>
          <p:nvPr/>
        </p:nvSpPr>
        <p:spPr>
          <a:xfrm>
            <a:off x="253080" y="1417320"/>
            <a:ext cx="18072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" name="AutoShape 2" descr="https://www.clipartmax.com/png/full/1-10689_flame-transparent-png-clip-art-imageu200b-gallery-yopriceville-transparent-background-clipart-fir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illustoon.com/photo/2723.png"/>
          <p:cNvSpPr>
            <a:spLocks noChangeAspect="1" noChangeArrowheads="1"/>
          </p:cNvSpPr>
          <p:nvPr/>
        </p:nvSpPr>
        <p:spPr bwMode="auto">
          <a:xfrm>
            <a:off x="307975" y="7937"/>
            <a:ext cx="1610520" cy="161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www.tt-dveri.ru/images/detailed/13/%D0%BE%D0%BB%D0%B3.jpg?t=15195778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099" y="704924"/>
            <a:ext cx="2291558" cy="481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>
            <a:off x="2931263" y="1931215"/>
            <a:ext cx="1404518" cy="731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478866" y="3284525"/>
            <a:ext cx="2932200" cy="731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468534" y="2586839"/>
            <a:ext cx="1998245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411066" y="2269097"/>
            <a:ext cx="47975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Наполнитель: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негорючий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минеральный материал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низким коэффициентом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теплопроводности;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90314" y="31131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Фурнитура: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замки, ручки, доводчики – специальные для противопожарных конструкций.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372623" y="1558141"/>
            <a:ext cx="4607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дверное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полотно/полотна и дверная рама;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3333599" y="1087211"/>
            <a:ext cx="1002182" cy="731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335781" y="819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Уплотнитель: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изоляцию от горячего и холодного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дыма;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11066" y="4128558"/>
            <a:ext cx="4166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огнестойкости не менее EI 60</a:t>
            </a:r>
            <a:endParaRPr lang="ru-RU" sz="1400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202674" y="4313224"/>
            <a:ext cx="3194689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202674" y="-77968"/>
            <a:ext cx="7369560" cy="86380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err="1" smtClean="0">
                <a:solidFill>
                  <a:srgbClr val="000000"/>
                </a:solidFill>
                <a:latin typeface="Times New Roman"/>
                <a:ea typeface="DejaVu Sans"/>
              </a:rPr>
              <a:t>Электрощитовое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помещение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93" name="Picture 2"/>
          <p:cNvPicPr/>
          <p:nvPr/>
        </p:nvPicPr>
        <p:blipFill>
          <a:blip r:embed="rId3"/>
          <a:srcRect l="31673" t="38429" r="28913" b="33938"/>
          <a:stretch/>
        </p:blipFill>
        <p:spPr>
          <a:xfrm>
            <a:off x="30960" y="38520"/>
            <a:ext cx="1762920" cy="578520"/>
          </a:xfrm>
          <a:prstGeom prst="rect">
            <a:avLst/>
          </a:prstGeom>
          <a:ln w="9360">
            <a:noFill/>
          </a:ln>
        </p:spPr>
      </p:pic>
      <p:sp>
        <p:nvSpPr>
          <p:cNvPr id="94" name="CustomShape 2"/>
          <p:cNvSpPr/>
          <p:nvPr/>
        </p:nvSpPr>
        <p:spPr>
          <a:xfrm>
            <a:off x="253080" y="1417320"/>
            <a:ext cx="18072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3080" y="589572"/>
            <a:ext cx="8736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Электрощитовая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устанавливаются ВУ,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 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распределительные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электрические устройства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068084" y="1469296"/>
            <a:ext cx="416967" cy="37490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1229" y="1585354"/>
            <a:ext cx="3602030" cy="87403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Электрощитовое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помещение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1366" y="1593722"/>
            <a:ext cx="3602030" cy="86566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Потенциально опасная зона, где возможен очаг возгорания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3863259" y="1844200"/>
            <a:ext cx="826618" cy="468172"/>
          </a:xfrm>
          <a:prstGeom prst="mathEqua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AutoShape 2" descr="https://www.clipartmax.com/png/full/1-10689_flame-transparent-png-clip-art-imageu200b-gallery-yopriceville-transparent-background-clipart-fir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illustoon.com/photo/2723.png"/>
          <p:cNvSpPr>
            <a:spLocks noChangeAspect="1" noChangeArrowheads="1"/>
          </p:cNvSpPr>
          <p:nvPr/>
        </p:nvSpPr>
        <p:spPr bwMode="auto">
          <a:xfrm>
            <a:off x="307975" y="7937"/>
            <a:ext cx="1610520" cy="161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11729" t="3199" r="11856" b="4384"/>
          <a:stretch/>
        </p:blipFill>
        <p:spPr>
          <a:xfrm>
            <a:off x="8334885" y="1597285"/>
            <a:ext cx="654315" cy="79131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2626873"/>
            <a:ext cx="905451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 к двери в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электрощитовую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огнестойкости не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EI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(должна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 свои функции и целостность полотна в течение 60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 непрерывного огня);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75 см, а высота не менее 190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см;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Открывание наружу;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внешней стороне двери нанесен предупреждающий знак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«Осторожно! Электрическое напряжение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табличка «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Электрощитовая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896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1583064" y="-241402"/>
            <a:ext cx="7369560" cy="1029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Противопожарные люки для выхода на чердак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05" name="Picture 2"/>
          <p:cNvPicPr/>
          <p:nvPr/>
        </p:nvPicPr>
        <p:blipFill>
          <a:blip r:embed="rId3"/>
          <a:srcRect l="31673" t="38429" r="28913" b="33938"/>
          <a:stretch/>
        </p:blipFill>
        <p:spPr>
          <a:xfrm>
            <a:off x="30960" y="38520"/>
            <a:ext cx="1762920" cy="578520"/>
          </a:xfrm>
          <a:prstGeom prst="rect">
            <a:avLst/>
          </a:prstGeom>
          <a:ln w="9360"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253080" y="1417320"/>
            <a:ext cx="18072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081" y="927438"/>
            <a:ext cx="48895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834" y="279216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12587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чердачному помещению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крыше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3314" y="709574"/>
            <a:ext cx="3927556" cy="17780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Устанавливаются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положении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341571" y="1138909"/>
            <a:ext cx="512064" cy="64024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5673" y="2487635"/>
            <a:ext cx="6389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3313" y="2687690"/>
            <a:ext cx="3927557" cy="11547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1-й тип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огнестойкости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выдерживают напор огня в течение 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3312" y="4042508"/>
            <a:ext cx="3927557" cy="11547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Открываются только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прохождения человека на крышу при технологической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2055959"/>
            <a:ext cx="4397200" cy="2442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7" t="11639" r="20821" b="26537"/>
          <a:stretch/>
        </p:blipFill>
        <p:spPr>
          <a:xfrm>
            <a:off x="5522029" y="825301"/>
            <a:ext cx="3257113" cy="4333846"/>
          </a:xfrm>
          <a:prstGeom prst="rect">
            <a:avLst/>
          </a:prstGeom>
        </p:spPr>
      </p:pic>
      <p:sp>
        <p:nvSpPr>
          <p:cNvPr id="104" name="CustomShape 1"/>
          <p:cNvSpPr/>
          <p:nvPr/>
        </p:nvSpPr>
        <p:spPr>
          <a:xfrm>
            <a:off x="1583064" y="-241402"/>
            <a:ext cx="7369560" cy="1029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Противопожарные люки для выхода на чердак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05" name="Picture 2"/>
          <p:cNvPicPr/>
          <p:nvPr/>
        </p:nvPicPr>
        <p:blipFill>
          <a:blip r:embed="rId4"/>
          <a:srcRect l="31673" t="38429" r="28913" b="33938"/>
          <a:stretch/>
        </p:blipFill>
        <p:spPr>
          <a:xfrm>
            <a:off x="30960" y="38520"/>
            <a:ext cx="1762920" cy="578520"/>
          </a:xfrm>
          <a:prstGeom prst="rect">
            <a:avLst/>
          </a:prstGeom>
          <a:ln w="9360"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253080" y="1417320"/>
            <a:ext cx="18072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081" y="927438"/>
            <a:ext cx="48895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834" y="279216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673" y="2487635"/>
            <a:ext cx="6389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3951447" y="2186361"/>
            <a:ext cx="2408551" cy="13049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4519" y="1723132"/>
            <a:ext cx="4743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Металлическое дверное полотно из стали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3741368" y="2985160"/>
            <a:ext cx="2851978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3614" y="2563420"/>
            <a:ext cx="4565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Наполнитель: негорючий минеральный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3354265" y="4193892"/>
            <a:ext cx="4930501" cy="12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0396" y="3924379"/>
            <a:ext cx="299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Дверная коробка из стали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4738" y="92436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Уплотнитель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изоляцию от горячего и холодного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дыма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4667582" y="1169424"/>
            <a:ext cx="1546322" cy="652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6963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1583064" y="-241402"/>
            <a:ext cx="7369560" cy="1029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Противопожарные люки для выхода на чердак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05" name="Picture 2"/>
          <p:cNvPicPr/>
          <p:nvPr/>
        </p:nvPicPr>
        <p:blipFill>
          <a:blip r:embed="rId3"/>
          <a:srcRect l="31673" t="38429" r="28913" b="33938"/>
          <a:stretch/>
        </p:blipFill>
        <p:spPr>
          <a:xfrm>
            <a:off x="30960" y="38520"/>
            <a:ext cx="1762920" cy="578520"/>
          </a:xfrm>
          <a:prstGeom prst="rect">
            <a:avLst/>
          </a:prstGeom>
          <a:ln w="9360"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253080" y="1417320"/>
            <a:ext cx="18072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081" y="927438"/>
            <a:ext cx="48895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834" y="279216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3" r="13818"/>
          <a:stretch/>
        </p:blipFill>
        <p:spPr>
          <a:xfrm>
            <a:off x="857025" y="722612"/>
            <a:ext cx="2653458" cy="4787562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2479853" y="2887745"/>
            <a:ext cx="2201875" cy="638181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81728" y="2607503"/>
            <a:ext cx="4277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Лестница выхода в чердачное помещение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34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17396</TotalTime>
  <Words>734</Words>
  <Application>Microsoft Office PowerPoint</Application>
  <PresentationFormat>Экран (16:10)</PresentationFormat>
  <Paragraphs>116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GKX</dc:creator>
  <dc:description/>
  <cp:lastModifiedBy>Кислов Дионисий Васильевич</cp:lastModifiedBy>
  <cp:revision>678</cp:revision>
  <cp:lastPrinted>2019-08-29T09:10:56Z</cp:lastPrinted>
  <dcterms:created xsi:type="dcterms:W3CDTF">2015-06-18T04:37:54Z</dcterms:created>
  <dcterms:modified xsi:type="dcterms:W3CDTF">2019-09-25T04:54:10Z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Ya Blondinko Edition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13</vt:i4>
  </property>
  <property fmtid="{D5CDD505-2E9C-101B-9397-08002B2CF9AE}" pid="9" name="PresentationFormat">
    <vt:lpwstr>Экран (16:10)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14</vt:i4>
  </property>
</Properties>
</file>