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91" r:id="rId2"/>
    <p:sldId id="264" r:id="rId3"/>
    <p:sldId id="322" r:id="rId4"/>
    <p:sldId id="323" r:id="rId5"/>
    <p:sldId id="324" r:id="rId6"/>
    <p:sldId id="335" r:id="rId7"/>
    <p:sldId id="271" r:id="rId8"/>
    <p:sldId id="327" r:id="rId9"/>
    <p:sldId id="328" r:id="rId10"/>
    <p:sldId id="340" r:id="rId11"/>
    <p:sldId id="341" r:id="rId12"/>
    <p:sldId id="342" r:id="rId13"/>
    <p:sldId id="343" r:id="rId14"/>
    <p:sldId id="325" r:id="rId15"/>
    <p:sldId id="329" r:id="rId16"/>
    <p:sldId id="336" r:id="rId17"/>
  </p:sldIdLst>
  <p:sldSz cx="10691813" cy="7559675"/>
  <p:notesSz cx="6810375" cy="9942513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927" autoAdjust="0"/>
    <p:restoredTop sz="94713" autoAdjust="0"/>
  </p:normalViewPr>
  <p:slideViewPr>
    <p:cSldViewPr>
      <p:cViewPr varScale="1">
        <p:scale>
          <a:sx n="96" d="100"/>
          <a:sy n="96" d="100"/>
        </p:scale>
        <p:origin x="-1800" y="-108"/>
      </p:cViewPr>
      <p:guideLst>
        <p:guide orient="horz" pos="2381"/>
        <p:guide pos="33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7625" y="0"/>
            <a:ext cx="29511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D73C542-7BAC-45E9-AB5B-A861E7C28362}" type="datetimeFigureOut">
              <a:rPr lang="ru-RU"/>
              <a:pPr>
                <a:defRPr/>
              </a:pPr>
              <a:t>20.09.2019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69938" y="746125"/>
            <a:ext cx="5270500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038" y="4722813"/>
            <a:ext cx="5448300" cy="44735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511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7625" y="9444038"/>
            <a:ext cx="2951163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6FF4BEA1-9332-40BC-8145-2D1C4728BDA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1AB3451-0C6A-485A-8634-201C27FCCFA6}" type="slidenum">
              <a:rPr lang="ru-RU" altLang="ru-RU"/>
              <a:pPr/>
              <a:t>1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1886" y="2348401"/>
            <a:ext cx="9088041" cy="162043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3774" y="4283820"/>
            <a:ext cx="7484270" cy="193191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09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01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029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03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04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058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068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078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1E637-AEFB-4D31-AEA3-1560964CBFE7}" type="datetimeFigureOut">
              <a:rPr lang="ru-RU"/>
              <a:pPr>
                <a:defRPr/>
              </a:pPr>
              <a:t>20.09.2019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E52D69-951C-4133-85F0-9FBE2AD7DEE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DF9EE4-38CE-4247-A0D9-4F7B90C3DE74}" type="datetimeFigureOut">
              <a:rPr lang="ru-RU"/>
              <a:pPr>
                <a:defRPr/>
              </a:pPr>
              <a:t>20.09.2019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0765C-3F38-4E85-9486-6B412482ABF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1564" y="302743"/>
            <a:ext cx="2405658" cy="645022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594" y="302743"/>
            <a:ext cx="7038777" cy="645022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8966D-A7EC-4D40-B77F-0E3E1665923C}" type="datetimeFigureOut">
              <a:rPr lang="ru-RU"/>
              <a:pPr>
                <a:defRPr/>
              </a:pPr>
              <a:t>20.09.2019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46E4E7-B5E9-45E8-AAF8-8E8A608C397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13B842-9136-41C4-9D29-0EF378117CF5}" type="datetimeFigureOut">
              <a:rPr lang="ru-RU"/>
              <a:pPr>
                <a:defRPr/>
              </a:pPr>
              <a:t>20.09.2019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51372A-51DE-4412-90E9-84F1295B51A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582" y="4857797"/>
            <a:ext cx="9088041" cy="1501435"/>
          </a:xfrm>
        </p:spPr>
        <p:txBody>
          <a:bodyPr anchor="t"/>
          <a:lstStyle>
            <a:lvl1pPr algn="l">
              <a:defRPr sz="3508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4582" y="3204114"/>
            <a:ext cx="9088041" cy="1653678"/>
          </a:xfrm>
        </p:spPr>
        <p:txBody>
          <a:bodyPr anchor="b"/>
          <a:lstStyle>
            <a:lvl1pPr marL="0" indent="0">
              <a:buNone/>
              <a:defRPr sz="1754">
                <a:solidFill>
                  <a:schemeClr val="tx1">
                    <a:tint val="75000"/>
                  </a:schemeClr>
                </a:solidFill>
              </a:defRPr>
            </a:lvl1pPr>
            <a:lvl2pPr marL="400977" indent="0">
              <a:buNone/>
              <a:defRPr sz="1580">
                <a:solidFill>
                  <a:schemeClr val="tx1">
                    <a:tint val="75000"/>
                  </a:schemeClr>
                </a:solidFill>
              </a:defRPr>
            </a:lvl2pPr>
            <a:lvl3pPr marL="801954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3pPr>
            <a:lvl4pPr marL="1202931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4pPr>
            <a:lvl5pPr marL="1603909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5pPr>
            <a:lvl6pPr marL="2004888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6pPr>
            <a:lvl7pPr marL="2405863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7pPr>
            <a:lvl8pPr marL="2806842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8pPr>
            <a:lvl9pPr marL="3207819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D58657-A570-4856-8492-0DB3809A5153}" type="datetimeFigureOut">
              <a:rPr lang="ru-RU"/>
              <a:pPr>
                <a:defRPr/>
              </a:pPr>
              <a:t>20.09.2019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9DE65-67AF-4941-9FC2-46C132863A6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4594" y="1763926"/>
            <a:ext cx="4722217" cy="4989036"/>
          </a:xfrm>
        </p:spPr>
        <p:txBody>
          <a:bodyPr/>
          <a:lstStyle>
            <a:lvl1pPr>
              <a:defRPr sz="2456"/>
            </a:lvl1pPr>
            <a:lvl2pPr>
              <a:defRPr sz="2105"/>
            </a:lvl2pPr>
            <a:lvl3pPr>
              <a:defRPr sz="1754"/>
            </a:lvl3pPr>
            <a:lvl4pPr>
              <a:defRPr sz="1580"/>
            </a:lvl4pPr>
            <a:lvl5pPr>
              <a:defRPr sz="1580"/>
            </a:lvl5pPr>
            <a:lvl6pPr>
              <a:defRPr sz="1580"/>
            </a:lvl6pPr>
            <a:lvl7pPr>
              <a:defRPr sz="1580"/>
            </a:lvl7pPr>
            <a:lvl8pPr>
              <a:defRPr sz="1580"/>
            </a:lvl8pPr>
            <a:lvl9pPr>
              <a:defRPr sz="158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35007" y="1763926"/>
            <a:ext cx="4722217" cy="4989036"/>
          </a:xfrm>
        </p:spPr>
        <p:txBody>
          <a:bodyPr/>
          <a:lstStyle>
            <a:lvl1pPr>
              <a:defRPr sz="2456"/>
            </a:lvl1pPr>
            <a:lvl2pPr>
              <a:defRPr sz="2105"/>
            </a:lvl2pPr>
            <a:lvl3pPr>
              <a:defRPr sz="1754"/>
            </a:lvl3pPr>
            <a:lvl4pPr>
              <a:defRPr sz="1580"/>
            </a:lvl4pPr>
            <a:lvl5pPr>
              <a:defRPr sz="1580"/>
            </a:lvl5pPr>
            <a:lvl6pPr>
              <a:defRPr sz="1580"/>
            </a:lvl6pPr>
            <a:lvl7pPr>
              <a:defRPr sz="1580"/>
            </a:lvl7pPr>
            <a:lvl8pPr>
              <a:defRPr sz="1580"/>
            </a:lvl8pPr>
            <a:lvl9pPr>
              <a:defRPr sz="158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5B0B63-D5DB-4C6F-89E0-170C5A50395C}" type="datetimeFigureOut">
              <a:rPr lang="ru-RU"/>
              <a:pPr>
                <a:defRPr/>
              </a:pPr>
              <a:t>20.09.2019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78A6C5-C80E-4A95-8446-1F49F6FBBB2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591" y="1692179"/>
            <a:ext cx="4724074" cy="705219"/>
          </a:xfrm>
        </p:spPr>
        <p:txBody>
          <a:bodyPr anchor="b"/>
          <a:lstStyle>
            <a:lvl1pPr marL="0" indent="0">
              <a:buNone/>
              <a:defRPr sz="2105" b="1"/>
            </a:lvl1pPr>
            <a:lvl2pPr marL="400977" indent="0">
              <a:buNone/>
              <a:defRPr sz="1754" b="1"/>
            </a:lvl2pPr>
            <a:lvl3pPr marL="801954" indent="0">
              <a:buNone/>
              <a:defRPr sz="1580" b="1"/>
            </a:lvl3pPr>
            <a:lvl4pPr marL="1202931" indent="0">
              <a:buNone/>
              <a:defRPr sz="1403" b="1"/>
            </a:lvl4pPr>
            <a:lvl5pPr marL="1603909" indent="0">
              <a:buNone/>
              <a:defRPr sz="1403" b="1"/>
            </a:lvl5pPr>
            <a:lvl6pPr marL="2004888" indent="0">
              <a:buNone/>
              <a:defRPr sz="1403" b="1"/>
            </a:lvl6pPr>
            <a:lvl7pPr marL="2405863" indent="0">
              <a:buNone/>
              <a:defRPr sz="1403" b="1"/>
            </a:lvl7pPr>
            <a:lvl8pPr marL="2806842" indent="0">
              <a:buNone/>
              <a:defRPr sz="1403" b="1"/>
            </a:lvl8pPr>
            <a:lvl9pPr marL="3207819" indent="0">
              <a:buNone/>
              <a:defRPr sz="1403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4591" y="2397401"/>
            <a:ext cx="4724074" cy="4355563"/>
          </a:xfrm>
        </p:spPr>
        <p:txBody>
          <a:bodyPr/>
          <a:lstStyle>
            <a:lvl1pPr>
              <a:defRPr sz="2105"/>
            </a:lvl1pPr>
            <a:lvl2pPr>
              <a:defRPr sz="1754"/>
            </a:lvl2pPr>
            <a:lvl3pPr>
              <a:defRPr sz="1580"/>
            </a:lvl3pPr>
            <a:lvl4pPr>
              <a:defRPr sz="1403"/>
            </a:lvl4pPr>
            <a:lvl5pPr>
              <a:defRPr sz="1403"/>
            </a:lvl5pPr>
            <a:lvl6pPr>
              <a:defRPr sz="1403"/>
            </a:lvl6pPr>
            <a:lvl7pPr>
              <a:defRPr sz="1403"/>
            </a:lvl7pPr>
            <a:lvl8pPr>
              <a:defRPr sz="1403"/>
            </a:lvl8pPr>
            <a:lvl9pPr>
              <a:defRPr sz="140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31296" y="1692179"/>
            <a:ext cx="4725930" cy="705219"/>
          </a:xfrm>
        </p:spPr>
        <p:txBody>
          <a:bodyPr anchor="b"/>
          <a:lstStyle>
            <a:lvl1pPr marL="0" indent="0">
              <a:buNone/>
              <a:defRPr sz="2105" b="1"/>
            </a:lvl1pPr>
            <a:lvl2pPr marL="400977" indent="0">
              <a:buNone/>
              <a:defRPr sz="1754" b="1"/>
            </a:lvl2pPr>
            <a:lvl3pPr marL="801954" indent="0">
              <a:buNone/>
              <a:defRPr sz="1580" b="1"/>
            </a:lvl3pPr>
            <a:lvl4pPr marL="1202931" indent="0">
              <a:buNone/>
              <a:defRPr sz="1403" b="1"/>
            </a:lvl4pPr>
            <a:lvl5pPr marL="1603909" indent="0">
              <a:buNone/>
              <a:defRPr sz="1403" b="1"/>
            </a:lvl5pPr>
            <a:lvl6pPr marL="2004888" indent="0">
              <a:buNone/>
              <a:defRPr sz="1403" b="1"/>
            </a:lvl6pPr>
            <a:lvl7pPr marL="2405863" indent="0">
              <a:buNone/>
              <a:defRPr sz="1403" b="1"/>
            </a:lvl7pPr>
            <a:lvl8pPr marL="2806842" indent="0">
              <a:buNone/>
              <a:defRPr sz="1403" b="1"/>
            </a:lvl8pPr>
            <a:lvl9pPr marL="3207819" indent="0">
              <a:buNone/>
              <a:defRPr sz="1403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431296" y="2397401"/>
            <a:ext cx="4725930" cy="4355563"/>
          </a:xfrm>
        </p:spPr>
        <p:txBody>
          <a:bodyPr/>
          <a:lstStyle>
            <a:lvl1pPr>
              <a:defRPr sz="2105"/>
            </a:lvl1pPr>
            <a:lvl2pPr>
              <a:defRPr sz="1754"/>
            </a:lvl2pPr>
            <a:lvl3pPr>
              <a:defRPr sz="1580"/>
            </a:lvl3pPr>
            <a:lvl4pPr>
              <a:defRPr sz="1403"/>
            </a:lvl4pPr>
            <a:lvl5pPr>
              <a:defRPr sz="1403"/>
            </a:lvl5pPr>
            <a:lvl6pPr>
              <a:defRPr sz="1403"/>
            </a:lvl6pPr>
            <a:lvl7pPr>
              <a:defRPr sz="1403"/>
            </a:lvl7pPr>
            <a:lvl8pPr>
              <a:defRPr sz="1403"/>
            </a:lvl8pPr>
            <a:lvl9pPr>
              <a:defRPr sz="140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D17520-B8B3-41E9-A40A-5C524B24A2AF}" type="datetimeFigureOut">
              <a:rPr lang="ru-RU"/>
              <a:pPr>
                <a:defRPr/>
              </a:pPr>
              <a:t>20.09.2019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5E287C-3DC9-4C2E-BA16-E049585BA74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BF07D0-E5A6-468E-AF43-C87E2FD48E80}" type="datetimeFigureOut">
              <a:rPr lang="ru-RU"/>
              <a:pPr>
                <a:defRPr/>
              </a:pPr>
              <a:t>20.09.2019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8169B5-EE43-4C79-A0B5-89E1AE811B8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313D2-68D7-4DB5-9AB7-727CE7CE5586}" type="datetimeFigureOut">
              <a:rPr lang="ru-RU"/>
              <a:pPr>
                <a:defRPr/>
              </a:pPr>
              <a:t>20.09.2019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23C49-55E2-49A9-9241-05FE78F048B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593" y="300991"/>
            <a:ext cx="3517533" cy="1280945"/>
          </a:xfrm>
        </p:spPr>
        <p:txBody>
          <a:bodyPr anchor="b"/>
          <a:lstStyle>
            <a:lvl1pPr algn="l">
              <a:defRPr sz="1754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80204" y="300993"/>
            <a:ext cx="5977021" cy="6451973"/>
          </a:xfrm>
        </p:spPr>
        <p:txBody>
          <a:bodyPr/>
          <a:lstStyle>
            <a:lvl1pPr>
              <a:defRPr sz="2806"/>
            </a:lvl1pPr>
            <a:lvl2pPr>
              <a:defRPr sz="2456"/>
            </a:lvl2pPr>
            <a:lvl3pPr>
              <a:defRPr sz="2105"/>
            </a:lvl3pPr>
            <a:lvl4pPr>
              <a:defRPr sz="1754"/>
            </a:lvl4pPr>
            <a:lvl5pPr>
              <a:defRPr sz="1754"/>
            </a:lvl5pPr>
            <a:lvl6pPr>
              <a:defRPr sz="1754"/>
            </a:lvl6pPr>
            <a:lvl7pPr>
              <a:defRPr sz="1754"/>
            </a:lvl7pPr>
            <a:lvl8pPr>
              <a:defRPr sz="1754"/>
            </a:lvl8pPr>
            <a:lvl9pPr>
              <a:defRPr sz="1754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593" y="1581934"/>
            <a:ext cx="3517533" cy="5171028"/>
          </a:xfrm>
        </p:spPr>
        <p:txBody>
          <a:bodyPr/>
          <a:lstStyle>
            <a:lvl1pPr marL="0" indent="0">
              <a:buNone/>
              <a:defRPr sz="1228"/>
            </a:lvl1pPr>
            <a:lvl2pPr marL="400977" indent="0">
              <a:buNone/>
              <a:defRPr sz="1052"/>
            </a:lvl2pPr>
            <a:lvl3pPr marL="801954" indent="0">
              <a:buNone/>
              <a:defRPr sz="877"/>
            </a:lvl3pPr>
            <a:lvl4pPr marL="1202931" indent="0">
              <a:buNone/>
              <a:defRPr sz="789"/>
            </a:lvl4pPr>
            <a:lvl5pPr marL="1603909" indent="0">
              <a:buNone/>
              <a:defRPr sz="789"/>
            </a:lvl5pPr>
            <a:lvl6pPr marL="2004888" indent="0">
              <a:buNone/>
              <a:defRPr sz="789"/>
            </a:lvl6pPr>
            <a:lvl7pPr marL="2405863" indent="0">
              <a:buNone/>
              <a:defRPr sz="789"/>
            </a:lvl7pPr>
            <a:lvl8pPr marL="2806842" indent="0">
              <a:buNone/>
              <a:defRPr sz="789"/>
            </a:lvl8pPr>
            <a:lvl9pPr marL="3207819" indent="0">
              <a:buNone/>
              <a:defRPr sz="789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E973B3-E5D1-47D4-B5C8-33ABB9EB05EA}" type="datetimeFigureOut">
              <a:rPr lang="ru-RU"/>
              <a:pPr>
                <a:defRPr/>
              </a:pPr>
              <a:t>20.09.2019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B4F0F-9423-45B7-A18D-78D53164E2B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672" y="5291772"/>
            <a:ext cx="6415088" cy="624724"/>
          </a:xfrm>
        </p:spPr>
        <p:txBody>
          <a:bodyPr anchor="b"/>
          <a:lstStyle>
            <a:lvl1pPr algn="l">
              <a:defRPr sz="1754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672" y="675475"/>
            <a:ext cx="6415088" cy="4535805"/>
          </a:xfrm>
        </p:spPr>
        <p:txBody>
          <a:bodyPr rtlCol="0">
            <a:normAutofit/>
          </a:bodyPr>
          <a:lstStyle>
            <a:lvl1pPr marL="0" indent="0">
              <a:buNone/>
              <a:defRPr sz="2806"/>
            </a:lvl1pPr>
            <a:lvl2pPr marL="400977" indent="0">
              <a:buNone/>
              <a:defRPr sz="2456"/>
            </a:lvl2pPr>
            <a:lvl3pPr marL="801954" indent="0">
              <a:buNone/>
              <a:defRPr sz="2105"/>
            </a:lvl3pPr>
            <a:lvl4pPr marL="1202931" indent="0">
              <a:buNone/>
              <a:defRPr sz="1754"/>
            </a:lvl4pPr>
            <a:lvl5pPr marL="1603909" indent="0">
              <a:buNone/>
              <a:defRPr sz="1754"/>
            </a:lvl5pPr>
            <a:lvl6pPr marL="2004888" indent="0">
              <a:buNone/>
              <a:defRPr sz="1754"/>
            </a:lvl6pPr>
            <a:lvl7pPr marL="2405863" indent="0">
              <a:buNone/>
              <a:defRPr sz="1754"/>
            </a:lvl7pPr>
            <a:lvl8pPr marL="2806842" indent="0">
              <a:buNone/>
              <a:defRPr sz="1754"/>
            </a:lvl8pPr>
            <a:lvl9pPr marL="3207819" indent="0">
              <a:buNone/>
              <a:defRPr sz="1754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672" y="5916500"/>
            <a:ext cx="6415088" cy="887211"/>
          </a:xfrm>
        </p:spPr>
        <p:txBody>
          <a:bodyPr/>
          <a:lstStyle>
            <a:lvl1pPr marL="0" indent="0">
              <a:buNone/>
              <a:defRPr sz="1228"/>
            </a:lvl1pPr>
            <a:lvl2pPr marL="400977" indent="0">
              <a:buNone/>
              <a:defRPr sz="1052"/>
            </a:lvl2pPr>
            <a:lvl3pPr marL="801954" indent="0">
              <a:buNone/>
              <a:defRPr sz="877"/>
            </a:lvl3pPr>
            <a:lvl4pPr marL="1202931" indent="0">
              <a:buNone/>
              <a:defRPr sz="789"/>
            </a:lvl4pPr>
            <a:lvl5pPr marL="1603909" indent="0">
              <a:buNone/>
              <a:defRPr sz="789"/>
            </a:lvl5pPr>
            <a:lvl6pPr marL="2004888" indent="0">
              <a:buNone/>
              <a:defRPr sz="789"/>
            </a:lvl6pPr>
            <a:lvl7pPr marL="2405863" indent="0">
              <a:buNone/>
              <a:defRPr sz="789"/>
            </a:lvl7pPr>
            <a:lvl8pPr marL="2806842" indent="0">
              <a:buNone/>
              <a:defRPr sz="789"/>
            </a:lvl8pPr>
            <a:lvl9pPr marL="3207819" indent="0">
              <a:buNone/>
              <a:defRPr sz="789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00CC4-87DD-494D-BA1F-32AA197A3D3C}" type="datetimeFigureOut">
              <a:rPr lang="ru-RU"/>
              <a:pPr>
                <a:defRPr/>
              </a:pPr>
              <a:t>20.09.2019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E56936-DA3A-4DA4-B8E7-12332BE97DE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534988" y="303213"/>
            <a:ext cx="9621837" cy="125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534988" y="1763713"/>
            <a:ext cx="9621837" cy="498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4988" y="7007225"/>
            <a:ext cx="2493962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52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B95CBC3-2261-49A8-B3D9-EB723C3C1897}" type="datetimeFigureOut">
              <a:rPr lang="ru-RU"/>
              <a:pPr>
                <a:defRPr/>
              </a:pPr>
              <a:t>20.09.2019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52838" y="7007225"/>
            <a:ext cx="3386137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052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62863" y="7007225"/>
            <a:ext cx="2493962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D25F428A-D362-4004-A6C1-2A057EB0354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801688" rtl="0" eaLnBrk="0" fontAlgn="base" hangingPunct="0">
        <a:spcBef>
          <a:spcPct val="0"/>
        </a:spcBef>
        <a:spcAft>
          <a:spcPct val="0"/>
        </a:spcAft>
        <a:defRPr sz="38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801688" rtl="0" eaLnBrk="0" fontAlgn="base" hangingPunct="0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Calibri" pitchFamily="34" charset="0"/>
        </a:defRPr>
      </a:lvl2pPr>
      <a:lvl3pPr algn="ctr" defTabSz="801688" rtl="0" eaLnBrk="0" fontAlgn="base" hangingPunct="0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Calibri" pitchFamily="34" charset="0"/>
        </a:defRPr>
      </a:lvl3pPr>
      <a:lvl4pPr algn="ctr" defTabSz="801688" rtl="0" eaLnBrk="0" fontAlgn="base" hangingPunct="0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Calibri" pitchFamily="34" charset="0"/>
        </a:defRPr>
      </a:lvl4pPr>
      <a:lvl5pPr algn="ctr" defTabSz="801688" rtl="0" eaLnBrk="0" fontAlgn="base" hangingPunct="0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Calibri" pitchFamily="34" charset="0"/>
        </a:defRPr>
      </a:lvl5pPr>
      <a:lvl6pPr marL="457200" algn="ctr" defTabSz="801688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Calibri" pitchFamily="34" charset="0"/>
        </a:defRPr>
      </a:lvl6pPr>
      <a:lvl7pPr marL="914400" algn="ctr" defTabSz="801688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Calibri" pitchFamily="34" charset="0"/>
        </a:defRPr>
      </a:lvl7pPr>
      <a:lvl8pPr marL="1371600" algn="ctr" defTabSz="801688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Calibri" pitchFamily="34" charset="0"/>
        </a:defRPr>
      </a:lvl8pPr>
      <a:lvl9pPr marL="1828800" algn="ctr" defTabSz="801688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Calibri" pitchFamily="34" charset="0"/>
        </a:defRPr>
      </a:lvl9pPr>
    </p:titleStyle>
    <p:bodyStyle>
      <a:lvl1pPr marL="300038" indent="-300038" algn="l" defTabSz="80168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0875" indent="-249238" algn="l" defTabSz="80168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001713" indent="-200025" algn="l" defTabSz="80168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03350" indent="-200025" algn="l" defTabSz="80168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03400" indent="-200025" algn="l" defTabSz="801688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05376" indent="-200488" algn="l" defTabSz="801954" rtl="0" eaLnBrk="1" latinLnBrk="0" hangingPunct="1">
        <a:spcBef>
          <a:spcPct val="20000"/>
        </a:spcBef>
        <a:buFont typeface="Arial" pitchFamily="34" charset="0"/>
        <a:buChar char="•"/>
        <a:defRPr sz="1754" kern="1200">
          <a:solidFill>
            <a:schemeClr val="tx1"/>
          </a:solidFill>
          <a:latin typeface="+mn-lt"/>
          <a:ea typeface="+mn-ea"/>
          <a:cs typeface="+mn-cs"/>
        </a:defRPr>
      </a:lvl6pPr>
      <a:lvl7pPr marL="2606353" indent="-200488" algn="l" defTabSz="801954" rtl="0" eaLnBrk="1" latinLnBrk="0" hangingPunct="1">
        <a:spcBef>
          <a:spcPct val="20000"/>
        </a:spcBef>
        <a:buFont typeface="Arial" pitchFamily="34" charset="0"/>
        <a:buChar char="•"/>
        <a:defRPr sz="1754" kern="1200">
          <a:solidFill>
            <a:schemeClr val="tx1"/>
          </a:solidFill>
          <a:latin typeface="+mn-lt"/>
          <a:ea typeface="+mn-ea"/>
          <a:cs typeface="+mn-cs"/>
        </a:defRPr>
      </a:lvl7pPr>
      <a:lvl8pPr marL="3007331" indent="-200488" algn="l" defTabSz="801954" rtl="0" eaLnBrk="1" latinLnBrk="0" hangingPunct="1">
        <a:spcBef>
          <a:spcPct val="20000"/>
        </a:spcBef>
        <a:buFont typeface="Arial" pitchFamily="34" charset="0"/>
        <a:buChar char="•"/>
        <a:defRPr sz="1754" kern="1200">
          <a:solidFill>
            <a:schemeClr val="tx1"/>
          </a:solidFill>
          <a:latin typeface="+mn-lt"/>
          <a:ea typeface="+mn-ea"/>
          <a:cs typeface="+mn-cs"/>
        </a:defRPr>
      </a:lvl8pPr>
      <a:lvl9pPr marL="3408307" indent="-200488" algn="l" defTabSz="801954" rtl="0" eaLnBrk="1" latinLnBrk="0" hangingPunct="1">
        <a:spcBef>
          <a:spcPct val="20000"/>
        </a:spcBef>
        <a:buFont typeface="Arial" pitchFamily="34" charset="0"/>
        <a:buChar char="•"/>
        <a:defRPr sz="175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01954" rtl="0" eaLnBrk="1" latinLnBrk="0" hangingPunct="1">
        <a:defRPr sz="1580" kern="1200">
          <a:solidFill>
            <a:schemeClr val="tx1"/>
          </a:solidFill>
          <a:latin typeface="+mn-lt"/>
          <a:ea typeface="+mn-ea"/>
          <a:cs typeface="+mn-cs"/>
        </a:defRPr>
      </a:lvl1pPr>
      <a:lvl2pPr marL="400977" algn="l" defTabSz="801954" rtl="0" eaLnBrk="1" latinLnBrk="0" hangingPunct="1">
        <a:defRPr sz="1580" kern="1200">
          <a:solidFill>
            <a:schemeClr val="tx1"/>
          </a:solidFill>
          <a:latin typeface="+mn-lt"/>
          <a:ea typeface="+mn-ea"/>
          <a:cs typeface="+mn-cs"/>
        </a:defRPr>
      </a:lvl2pPr>
      <a:lvl3pPr marL="801954" algn="l" defTabSz="801954" rtl="0" eaLnBrk="1" latinLnBrk="0" hangingPunct="1">
        <a:defRPr sz="1580" kern="1200">
          <a:solidFill>
            <a:schemeClr val="tx1"/>
          </a:solidFill>
          <a:latin typeface="+mn-lt"/>
          <a:ea typeface="+mn-ea"/>
          <a:cs typeface="+mn-cs"/>
        </a:defRPr>
      </a:lvl3pPr>
      <a:lvl4pPr marL="1202931" algn="l" defTabSz="801954" rtl="0" eaLnBrk="1" latinLnBrk="0" hangingPunct="1">
        <a:defRPr sz="1580" kern="1200">
          <a:solidFill>
            <a:schemeClr val="tx1"/>
          </a:solidFill>
          <a:latin typeface="+mn-lt"/>
          <a:ea typeface="+mn-ea"/>
          <a:cs typeface="+mn-cs"/>
        </a:defRPr>
      </a:lvl4pPr>
      <a:lvl5pPr marL="1603909" algn="l" defTabSz="801954" rtl="0" eaLnBrk="1" latinLnBrk="0" hangingPunct="1">
        <a:defRPr sz="1580" kern="1200">
          <a:solidFill>
            <a:schemeClr val="tx1"/>
          </a:solidFill>
          <a:latin typeface="+mn-lt"/>
          <a:ea typeface="+mn-ea"/>
          <a:cs typeface="+mn-cs"/>
        </a:defRPr>
      </a:lvl5pPr>
      <a:lvl6pPr marL="2004888" algn="l" defTabSz="801954" rtl="0" eaLnBrk="1" latinLnBrk="0" hangingPunct="1">
        <a:defRPr sz="1580" kern="1200">
          <a:solidFill>
            <a:schemeClr val="tx1"/>
          </a:solidFill>
          <a:latin typeface="+mn-lt"/>
          <a:ea typeface="+mn-ea"/>
          <a:cs typeface="+mn-cs"/>
        </a:defRPr>
      </a:lvl6pPr>
      <a:lvl7pPr marL="2405863" algn="l" defTabSz="801954" rtl="0" eaLnBrk="1" latinLnBrk="0" hangingPunct="1">
        <a:defRPr sz="1580" kern="1200">
          <a:solidFill>
            <a:schemeClr val="tx1"/>
          </a:solidFill>
          <a:latin typeface="+mn-lt"/>
          <a:ea typeface="+mn-ea"/>
          <a:cs typeface="+mn-cs"/>
        </a:defRPr>
      </a:lvl7pPr>
      <a:lvl8pPr marL="2806842" algn="l" defTabSz="801954" rtl="0" eaLnBrk="1" latinLnBrk="0" hangingPunct="1">
        <a:defRPr sz="1580" kern="1200">
          <a:solidFill>
            <a:schemeClr val="tx1"/>
          </a:solidFill>
          <a:latin typeface="+mn-lt"/>
          <a:ea typeface="+mn-ea"/>
          <a:cs typeface="+mn-cs"/>
        </a:defRPr>
      </a:lvl8pPr>
      <a:lvl9pPr marL="3207819" algn="l" defTabSz="801954" rtl="0" eaLnBrk="1" latinLnBrk="0" hangingPunct="1">
        <a:defRPr sz="15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10691813" cy="755967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7" tIns="52144" rIns="104287" bIns="52144" anchor="ctr"/>
          <a:lstStyle/>
          <a:p>
            <a:pPr algn="ctr">
              <a:defRPr/>
            </a:pP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0" y="6557963"/>
            <a:ext cx="10691813" cy="100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 anchor="ctr"/>
          <a:lstStyle/>
          <a:p>
            <a:pPr algn="ctr">
              <a:defRPr/>
            </a:pP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Myriad Pro" pitchFamily="34" charset="0"/>
              <a:ea typeface="+mj-ea"/>
              <a:cs typeface="Times New Roman" pitchFamily="18" charset="0"/>
            </a:endParaRPr>
          </a:p>
        </p:txBody>
      </p:sp>
      <p:sp>
        <p:nvSpPr>
          <p:cNvPr id="5124" name="Прямоугольник 11"/>
          <p:cNvSpPr>
            <a:spLocks noChangeArrowheads="1"/>
          </p:cNvSpPr>
          <p:nvPr/>
        </p:nvSpPr>
        <p:spPr bwMode="auto">
          <a:xfrm>
            <a:off x="884238" y="2271713"/>
            <a:ext cx="9345612" cy="2906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>
            <a:spAutoFit/>
          </a:bodyPr>
          <a:lstStyle/>
          <a:p>
            <a:pPr algn="ctr"/>
            <a:r>
              <a:rPr lang="ru-RU" altLang="ru-RU" sz="4600" b="1" dirty="0" smtClean="0"/>
              <a:t>Решения  </a:t>
            </a:r>
            <a:r>
              <a:rPr lang="ru-RU" altLang="ru-RU" sz="4600" b="1" dirty="0"/>
              <a:t>«НОРТ» </a:t>
            </a:r>
          </a:p>
          <a:p>
            <a:pPr algn="ctr"/>
            <a:r>
              <a:rPr lang="ru-RU" altLang="ru-RU" sz="4600" b="1" dirty="0"/>
              <a:t>для </a:t>
            </a:r>
            <a:r>
              <a:rPr lang="ru-RU" altLang="ru-RU" sz="4600" b="1" dirty="0" smtClean="0"/>
              <a:t>капитального ремонта многоквартирных домов</a:t>
            </a:r>
            <a:endParaRPr lang="ru-RU" altLang="ru-RU" sz="4600" b="1" dirty="0"/>
          </a:p>
          <a:p>
            <a:pPr algn="ctr"/>
            <a:endParaRPr lang="ru-RU" altLang="ru-RU" sz="3200" b="1" dirty="0"/>
          </a:p>
          <a:p>
            <a:pPr algn="ctr"/>
            <a:endParaRPr lang="ru-RU" altLang="ru-RU" sz="1200" dirty="0"/>
          </a:p>
        </p:txBody>
      </p:sp>
      <p:sp>
        <p:nvSpPr>
          <p:cNvPr id="5125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D2DDEB5-07CB-41A9-9B9A-3D52B5F197CD}" type="slidenum">
              <a:rPr lang="ru-RU" altLang="ru-RU"/>
              <a:pPr/>
              <a:t>1</a:t>
            </a:fld>
            <a:endParaRPr lang="ru-RU" altLang="ru-RU"/>
          </a:p>
        </p:txBody>
      </p:sp>
      <p:pic>
        <p:nvPicPr>
          <p:cNvPr id="5126" name="Рисунок 7" descr="Презентация_согласованная-06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8588"/>
            <a:ext cx="10691813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 descr="L:\Рабочие папки\УНТИСК\Рабочие папки сотрудников отдела НТД\Каримов\Презентации\НовосибирскСимферополь\Презентация для Москвы-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3725" y="0"/>
            <a:ext cx="10096500" cy="714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Прямоугольник 3"/>
          <p:cNvSpPr>
            <a:spLocks noChangeArrowheads="1"/>
          </p:cNvSpPr>
          <p:nvPr/>
        </p:nvSpPr>
        <p:spPr bwMode="auto">
          <a:xfrm>
            <a:off x="2673350" y="2355850"/>
            <a:ext cx="5345113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>
            <a:spAutoFit/>
          </a:bodyPr>
          <a:lstStyle/>
          <a:p>
            <a:pPr eaLnBrk="0" hangingPunct="0"/>
            <a:r>
              <a:rPr lang="ru-RU"/>
              <a:t/>
            </a:r>
            <a:br>
              <a:rPr lang="ru-RU"/>
            </a:br>
            <a:endParaRPr lang="ru-RU"/>
          </a:p>
        </p:txBody>
      </p:sp>
      <p:pic>
        <p:nvPicPr>
          <p:cNvPr id="28675" name="Picture 2" descr="L:\Рабочие папки\УНТИСК\Рабочие папки сотрудников отдела НТД\Каримов\Презентации\НовосибирскСимферополь\Презентация для Москвы-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8" y="0"/>
            <a:ext cx="10688637" cy="755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691813" cy="755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691813" cy="755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4" descr="Презентация_согласованная-06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3"/>
            <a:ext cx="10691813" cy="6794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72008" y="683493"/>
            <a:ext cx="9738394" cy="590465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7" tIns="52144" rIns="104287" bIns="52144" anchor="t"/>
          <a:lstStyle/>
          <a:p>
            <a:pPr marL="206402" indent="-206402" eaLnBrk="1" fontAlgn="t" hangingPunct="1">
              <a:spcBef>
                <a:spcPct val="20000"/>
              </a:spcBef>
              <a:defRPr/>
            </a:pPr>
            <a:r>
              <a:rPr lang="ru-RU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ru-RU" b="1" u="sng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Для борьбы с фальсификацией огнезащиты на объектах </a:t>
            </a:r>
          </a:p>
          <a:p>
            <a:pPr marL="206402" indent="-206402" eaLnBrk="1" fontAlgn="t" hangingPunct="1">
              <a:spcBef>
                <a:spcPct val="20000"/>
              </a:spcBef>
              <a:defRPr/>
            </a:pPr>
            <a:r>
              <a:rPr lang="ru-RU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ru-RU" b="1" u="sng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Фонда капитального ремонта ООО «НПО НОРТ» предлагает:</a:t>
            </a:r>
          </a:p>
          <a:p>
            <a:pPr marL="206402" indent="-206402" eaLnBrk="1" fontAlgn="t" hangingPunct="1">
              <a:spcBef>
                <a:spcPct val="20000"/>
              </a:spcBef>
              <a:defRPr/>
            </a:pPr>
            <a:endParaRPr lang="ru-RU" sz="1600" b="1" u="sng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206402" indent="-206402" eaLnBrk="1" fontAlgn="t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Проведение обучения лиц, проводящих огнезащитную обработку деревянных конструкций </a:t>
            </a: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техническим </a:t>
            </a:r>
            <a:r>
              <a:rPr lang="ru-RU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особенностям применения продукции производства ООО «НПО НОРТ</a:t>
            </a: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»;</a:t>
            </a:r>
          </a:p>
          <a:p>
            <a:pPr marL="206402" indent="-206402" eaLnBrk="1" fontAlgn="t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ru-RU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206402" indent="-206402" eaLnBrk="1" fontAlgn="t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Проведение обучения лиц, ответственных за контроль и приёмку выполненных работ по методикам идентификации и контроля качества применяемых материалов производства ООО «НПО НОРТ</a:t>
            </a: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»;</a:t>
            </a:r>
          </a:p>
          <a:p>
            <a:pPr marL="206402" indent="-206402" eaLnBrk="1" fontAlgn="t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ru-RU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206402" indent="-206402" eaLnBrk="1" fontAlgn="t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Предоставление информации о всей цепочке </a:t>
            </a: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продаж </a:t>
            </a:r>
            <a:r>
              <a:rPr lang="ru-RU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огнезащитных составов от производителя до подрядчика, с целью установления фактического объема закупленной подрядчиком </a:t>
            </a: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продукции на основе предоставленного подрядчиком сертификата соответствия </a:t>
            </a:r>
            <a:r>
              <a:rPr lang="ru-RU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(по запросу</a:t>
            </a: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);</a:t>
            </a:r>
          </a:p>
          <a:p>
            <a:pPr marL="206402" indent="-206402" eaLnBrk="1" fontAlgn="t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ru-RU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206402" indent="-206402" eaLnBrk="1" fontAlgn="t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Проведение работ по </a:t>
            </a: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анализу </a:t>
            </a:r>
            <a:r>
              <a:rPr lang="ru-RU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наличия биопиренов серии «Пирилакс» и биопирена «ОЗОН-007</a:t>
            </a: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» и расходу данных составов, </a:t>
            </a:r>
            <a:r>
              <a:rPr lang="ru-RU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 случае предоставления образцов, отобранных с деревянных конструкций многоквартирных домов;</a:t>
            </a:r>
          </a:p>
          <a:p>
            <a:pPr marL="206402" indent="-206402" eaLnBrk="1" fontAlgn="t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ru-RU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206402" indent="-206402" eaLnBrk="1" fontAlgn="t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Предоставление бесплатных </a:t>
            </a:r>
            <a:r>
              <a:rPr lang="ru-RU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тест-систем </a:t>
            </a: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для </a:t>
            </a:r>
            <a:r>
              <a:rPr lang="ru-RU" sz="1600" u="sng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оперативной</a:t>
            </a: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идентификации </a:t>
            </a: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биопиренов серии </a:t>
            </a:r>
            <a:r>
              <a:rPr lang="ru-RU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«Пирилакс» как в жидком виде в таре, так и на обработанной </a:t>
            </a: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поверхности непосредственно </a:t>
            </a:r>
            <a:r>
              <a:rPr lang="ru-RU" sz="1600" u="sng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на объекте </a:t>
            </a:r>
            <a:r>
              <a:rPr lang="ru-RU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(по запросу</a:t>
            </a: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);</a:t>
            </a:r>
          </a:p>
          <a:p>
            <a:pPr marL="206402" indent="-206402" eaLnBrk="1" fontAlgn="t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ru-RU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206402" indent="-206402" eaLnBrk="1" fontAlgn="t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1600" b="1" u="sng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\\nort-udm.ru\dfs\Userdata_KrArmeyskaya86B\Letueva.kv\Рабочий стол\testsys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31992" y="6473674"/>
            <a:ext cx="1898490" cy="1050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Содержимое 2"/>
          <p:cNvSpPr>
            <a:spLocks noGrp="1"/>
          </p:cNvSpPr>
          <p:nvPr>
            <p:ph idx="1"/>
          </p:nvPr>
        </p:nvSpPr>
        <p:spPr>
          <a:xfrm>
            <a:off x="534988" y="971550"/>
            <a:ext cx="9621837" cy="5781675"/>
          </a:xfrm>
        </p:spPr>
        <p:txBody>
          <a:bodyPr/>
          <a:lstStyle/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ru-RU" altLang="ru-RU" sz="7200" dirty="0" smtClean="0"/>
              <a:t>Спасибо за внимание!</a:t>
            </a:r>
          </a:p>
          <a:p>
            <a:pPr algn="ctr">
              <a:buFont typeface="Arial" panose="020B0604020202020204" pitchFamily="34" charset="0"/>
              <a:buNone/>
              <a:defRPr/>
            </a:pPr>
            <a:r>
              <a:rPr lang="ru-RU" altLang="ru-RU" sz="4800" dirty="0" smtClean="0"/>
              <a:t>КАРИМОВ РИНАЗ РАШИТОВИЧ</a:t>
            </a:r>
          </a:p>
          <a:p>
            <a:pPr algn="ctr">
              <a:buFont typeface="Arial" panose="020B0604020202020204" pitchFamily="34" charset="0"/>
              <a:buNone/>
              <a:defRPr/>
            </a:pPr>
            <a:r>
              <a:rPr lang="ru-RU" altLang="ru-RU" sz="4800" dirty="0" smtClean="0"/>
              <a:t>начальник отдела нормативно-технической информации </a:t>
            </a:r>
          </a:p>
          <a:p>
            <a:pPr algn="ctr">
              <a:buFont typeface="Arial" panose="020B0604020202020204" pitchFamily="34" charset="0"/>
              <a:buNone/>
              <a:defRPr/>
            </a:pPr>
            <a:r>
              <a:rPr lang="ru-RU" altLang="ru-RU" sz="4800" dirty="0" smtClean="0"/>
              <a:t>8 (3412) 941-900 доб. 1550  </a:t>
            </a:r>
          </a:p>
          <a:p>
            <a:pPr algn="ctr">
              <a:buFont typeface="Arial" panose="020B0604020202020204" pitchFamily="34" charset="0"/>
              <a:buNone/>
              <a:defRPr/>
            </a:pPr>
            <a:r>
              <a:rPr lang="ru-RU" altLang="ru-RU" sz="4800" dirty="0" smtClean="0"/>
              <a:t>8-922-686-50-95</a:t>
            </a:r>
          </a:p>
          <a:p>
            <a:pPr algn="ctr">
              <a:buFont typeface="Arial" panose="020B0604020202020204" pitchFamily="34" charset="0"/>
              <a:buChar char="•"/>
              <a:defRPr/>
            </a:pPr>
            <a:endParaRPr lang="ru-RU" altLang="ru-RU" sz="5400" dirty="0" smtClean="0"/>
          </a:p>
        </p:txBody>
      </p:sp>
      <p:pic>
        <p:nvPicPr>
          <p:cNvPr id="25603" name="Рисунок 14" descr="Презентация_согласованная-06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3"/>
            <a:ext cx="10691813" cy="6794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1410" y="323454"/>
            <a:ext cx="9073008" cy="6336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88"/>
            <a:ext cx="10691813" cy="7562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14" descr="Презентация_согласованная-06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3"/>
            <a:ext cx="10691813" cy="6794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377354" y="971525"/>
            <a:ext cx="991711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 anchor="b"/>
          <a:lstStyle/>
          <a:p>
            <a:pPr algn="ctr" eaLnBrk="1" hangingPunct="1"/>
            <a:endParaRPr lang="ru-RU" altLang="ru-RU" sz="5000" b="1" dirty="0">
              <a:latin typeface="Arial Black" pitchFamily="34" charset="0"/>
            </a:endParaRPr>
          </a:p>
          <a:p>
            <a:pPr algn="ctr" eaLnBrk="1" hangingPunct="1"/>
            <a:endParaRPr lang="ru-RU" altLang="ru-RU" sz="5500" b="1" dirty="0">
              <a:latin typeface="Myriad Pro" pitchFamily="34" charset="0"/>
            </a:endParaRPr>
          </a:p>
          <a:p>
            <a:pPr algn="ctr" eaLnBrk="1" hangingPunct="1"/>
            <a:endParaRPr lang="ru-RU" altLang="ru-RU" sz="5500" b="1" dirty="0">
              <a:latin typeface="Myriad Pro" pitchFamily="34" charset="0"/>
            </a:endParaRPr>
          </a:p>
          <a:p>
            <a:pPr algn="ctr"/>
            <a:r>
              <a:rPr lang="ru-RU" altLang="ru-RU" sz="3200" b="1" dirty="0" smtClean="0"/>
              <a:t>Огнезащита деревянных конструкций кровли</a:t>
            </a:r>
            <a:endParaRPr lang="ru-RU" altLang="ru-RU" sz="32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841850" y="2339677"/>
            <a:ext cx="5256584" cy="2592288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7" tIns="52144" rIns="104287" bIns="52144" anchor="ctr"/>
          <a:lstStyle/>
          <a:p>
            <a:pPr marL="206402" indent="-206402" eaLnBrk="1" fontAlgn="t" hangingPunct="1">
              <a:spcBef>
                <a:spcPct val="20000"/>
              </a:spcBef>
              <a:defRPr/>
            </a:pPr>
            <a:r>
              <a:rPr lang="ru-RU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ru-RU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Стропила и обрешетку в </a:t>
            </a:r>
            <a:r>
              <a:rPr lang="ru-RU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зданиях </a:t>
            </a:r>
            <a:r>
              <a:rPr lang="en-U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ru-RU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степени </a:t>
            </a:r>
            <a:r>
              <a:rPr lang="ru-RU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огнестойкости следует подвергать обработке огнезащитным </a:t>
            </a:r>
            <a:r>
              <a:rPr lang="ru-R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составом 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ru-R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группы огнезащитной эффективности, </a:t>
            </a:r>
            <a:r>
              <a:rPr lang="ru-RU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 зданиях </a:t>
            </a:r>
            <a:r>
              <a:rPr lang="en-U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II-IV </a:t>
            </a:r>
            <a:r>
              <a:rPr lang="ru-RU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степеней</a:t>
            </a:r>
            <a:r>
              <a:rPr lang="ru-R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– не ниже 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II</a:t>
            </a:r>
            <a:r>
              <a:rPr lang="ru-R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группы огнезащитной эффективности</a:t>
            </a:r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77354" y="2123653"/>
            <a:ext cx="3240360" cy="3024336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7" tIns="52144" rIns="104287" bIns="52144" anchor="ctr"/>
          <a:lstStyle/>
          <a:p>
            <a:pPr marL="206402" indent="-206402" eaLnBrk="1" fontAlgn="t" hangingPunct="1">
              <a:spcBef>
                <a:spcPct val="20000"/>
              </a:spcBef>
              <a:defRPr/>
            </a:pPr>
            <a:r>
              <a:rPr lang="ru-RU" sz="1400" u="sng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п. 5.4.5 </a:t>
            </a:r>
          </a:p>
          <a:p>
            <a:pPr marL="206402" indent="-206402" eaLnBrk="1" fontAlgn="t" hangingPunct="1">
              <a:spcBef>
                <a:spcPct val="20000"/>
              </a:spcBef>
              <a:defRPr/>
            </a:pPr>
            <a:r>
              <a:rPr lang="ru-RU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СП </a:t>
            </a:r>
            <a:r>
              <a:rPr lang="ru-RU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2.13130.2012 </a:t>
            </a:r>
            <a:endParaRPr lang="ru-RU" sz="14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206402" indent="-206402" eaLnBrk="1" fontAlgn="t" hangingPunct="1">
              <a:spcBef>
                <a:spcPct val="20000"/>
              </a:spcBef>
              <a:defRPr/>
            </a:pPr>
            <a:r>
              <a:rPr lang="ru-RU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«Системы </a:t>
            </a:r>
            <a:r>
              <a:rPr lang="ru-RU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противопожарной защиты. Обеспечение огнестойкости объектов </a:t>
            </a:r>
            <a:r>
              <a:rPr lang="ru-RU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защиты»</a:t>
            </a:r>
          </a:p>
          <a:p>
            <a:pPr marL="206402" indent="-206402" eaLnBrk="1" fontAlgn="t" hangingPunct="1">
              <a:spcBef>
                <a:spcPct val="20000"/>
              </a:spcBef>
              <a:defRPr/>
            </a:pPr>
            <a:endParaRPr lang="ru-RU" sz="1400" u="sng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206402" indent="-206402" eaLnBrk="1" fontAlgn="t" hangingPunct="1">
              <a:spcBef>
                <a:spcPct val="20000"/>
              </a:spcBef>
              <a:defRPr/>
            </a:pPr>
            <a:r>
              <a:rPr lang="ru-RU" sz="1400" u="sng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п. 3 табл. Б.1 приложение Б  </a:t>
            </a:r>
            <a:endParaRPr lang="ru-RU" sz="1400" u="sng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206402" indent="-206402" eaLnBrk="1" fontAlgn="t" hangingPunct="1">
              <a:spcBef>
                <a:spcPct val="20000"/>
              </a:spcBef>
              <a:defRPr/>
            </a:pPr>
            <a:r>
              <a:rPr lang="ru-RU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СП 368.1325800.2017 </a:t>
            </a:r>
          </a:p>
          <a:p>
            <a:pPr marL="206402" indent="-206402" eaLnBrk="1" fontAlgn="t" hangingPunct="1">
              <a:spcBef>
                <a:spcPct val="20000"/>
              </a:spcBef>
              <a:defRPr/>
            </a:pPr>
            <a:r>
              <a:rPr lang="ru-RU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«</a:t>
            </a:r>
            <a:r>
              <a:rPr lang="ru-RU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Здания жилые. Правила проектирования капитального ремонта</a:t>
            </a:r>
            <a:r>
              <a:rPr lang="ru-RU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»</a:t>
            </a:r>
            <a:endParaRPr lang="ru-RU" sz="2000" b="1" dirty="0" smtClean="0">
              <a:solidFill>
                <a:prstClr val="black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12" name="Стрелка вправо 11"/>
          <p:cNvSpPr/>
          <p:nvPr/>
        </p:nvSpPr>
        <p:spPr>
          <a:xfrm>
            <a:off x="3689722" y="2771725"/>
            <a:ext cx="1080120" cy="1584176"/>
          </a:xfrm>
          <a:prstGeom prst="rightArrow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4" descr="Презентация_согласованная-06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3"/>
            <a:ext cx="10691813" cy="6794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4841850" y="2411685"/>
            <a:ext cx="5256584" cy="2304256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7" tIns="52144" rIns="104287" bIns="52144" anchor="ctr"/>
          <a:lstStyle/>
          <a:p>
            <a:pPr marL="206402" indent="-206402" eaLnBrk="1" fontAlgn="t" hangingPunct="1">
              <a:spcBef>
                <a:spcPct val="20000"/>
              </a:spcBef>
              <a:defRPr/>
            </a:pPr>
            <a:r>
              <a:rPr lang="ru-RU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Необходимо проводить антисептическую обработку элементов деревянной стропильной системы многоквартирных домов</a:t>
            </a:r>
            <a:r>
              <a:rPr lang="ru-RU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77354" y="2123653"/>
            <a:ext cx="3240360" cy="3024336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7" tIns="52144" rIns="104287" bIns="52144" anchor="ctr"/>
          <a:lstStyle/>
          <a:p>
            <a:pPr marL="206402" indent="-206402" eaLnBrk="1" fontAlgn="t" hangingPunct="1">
              <a:spcBef>
                <a:spcPct val="20000"/>
              </a:spcBef>
              <a:defRPr/>
            </a:pPr>
            <a:r>
              <a:rPr lang="ru-RU" sz="1400" u="sng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</a:t>
            </a:r>
            <a:r>
              <a:rPr lang="ru-RU" sz="1400" u="sng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3 табл. Б.1 приложение Б </a:t>
            </a:r>
          </a:p>
          <a:p>
            <a:pPr marL="206402" indent="-206402" eaLnBrk="1" fontAlgn="t" hangingPunct="1">
              <a:spcBef>
                <a:spcPct val="20000"/>
              </a:spcBef>
              <a:defRPr/>
            </a:pPr>
            <a:r>
              <a:rPr lang="ru-RU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СП 368.1325800.2017</a:t>
            </a:r>
            <a:endParaRPr lang="ru-RU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206402" indent="-206402" eaLnBrk="1" fontAlgn="t" hangingPunct="1">
              <a:spcBef>
                <a:spcPct val="20000"/>
              </a:spcBef>
              <a:defRPr/>
            </a:pPr>
            <a:r>
              <a:rPr lang="ru-RU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	«Здания </a:t>
            </a:r>
            <a:r>
              <a:rPr lang="ru-RU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жилые. Правила проектирования капитального </a:t>
            </a:r>
            <a:r>
              <a:rPr lang="ru-RU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ремонта»</a:t>
            </a:r>
          </a:p>
          <a:p>
            <a:pPr marL="206402" indent="-206402" eaLnBrk="1" fontAlgn="t" hangingPunct="1">
              <a:spcBef>
                <a:spcPct val="20000"/>
              </a:spcBef>
              <a:defRPr/>
            </a:pPr>
            <a:endParaRPr lang="ru-RU" sz="1400" u="sng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206402" indent="-206402" eaLnBrk="1" fontAlgn="t" hangingPunct="1">
              <a:spcBef>
                <a:spcPct val="20000"/>
              </a:spcBef>
              <a:defRPr/>
            </a:pPr>
            <a:r>
              <a:rPr lang="ru-RU" sz="1400" u="sng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</a:t>
            </a:r>
            <a:r>
              <a:rPr lang="ru-RU" sz="1400" u="sng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5.5.17 </a:t>
            </a:r>
            <a:endParaRPr lang="ru-RU" sz="1400" u="sng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206402" indent="-206402" eaLnBrk="1" fontAlgn="t" hangingPunct="1">
              <a:spcBef>
                <a:spcPct val="20000"/>
              </a:spcBef>
              <a:defRPr/>
            </a:pPr>
            <a:r>
              <a:rPr lang="ru-RU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СП </a:t>
            </a:r>
            <a:r>
              <a:rPr lang="ru-RU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372.1325800.2018 </a:t>
            </a:r>
            <a:endParaRPr lang="ru-RU" sz="14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206402" indent="-206402" eaLnBrk="1" fontAlgn="t" hangingPunct="1">
              <a:spcBef>
                <a:spcPct val="20000"/>
              </a:spcBef>
              <a:defRPr/>
            </a:pPr>
            <a:r>
              <a:rPr lang="ru-RU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ru-RU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Здания жилые многоквартирные. Правила эксплуатации»</a:t>
            </a:r>
            <a:endParaRPr lang="ru-RU" sz="2000" b="1" dirty="0" smtClean="0">
              <a:solidFill>
                <a:prstClr val="black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3689722" y="2771725"/>
            <a:ext cx="1080120" cy="1584176"/>
          </a:xfrm>
          <a:prstGeom prst="rightArrow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377354" y="971525"/>
            <a:ext cx="991711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 anchor="b"/>
          <a:lstStyle/>
          <a:p>
            <a:pPr algn="ctr" eaLnBrk="1" hangingPunct="1"/>
            <a:endParaRPr lang="ru-RU" altLang="ru-RU" sz="5000" b="1" dirty="0">
              <a:latin typeface="Arial Black" pitchFamily="34" charset="0"/>
            </a:endParaRPr>
          </a:p>
          <a:p>
            <a:pPr algn="ctr" eaLnBrk="1" hangingPunct="1"/>
            <a:endParaRPr lang="ru-RU" altLang="ru-RU" sz="5500" b="1" dirty="0">
              <a:latin typeface="Myriad Pro" pitchFamily="34" charset="0"/>
            </a:endParaRPr>
          </a:p>
          <a:p>
            <a:pPr algn="ctr" eaLnBrk="1" hangingPunct="1"/>
            <a:endParaRPr lang="ru-RU" altLang="ru-RU" sz="5500" b="1" dirty="0">
              <a:latin typeface="Myriad Pro" pitchFamily="34" charset="0"/>
            </a:endParaRPr>
          </a:p>
          <a:p>
            <a:pPr algn="ctr"/>
            <a:r>
              <a:rPr lang="ru-RU" altLang="ru-RU" sz="3200" b="1" dirty="0" smtClean="0"/>
              <a:t>Антисептирование деревянных конструкций кровли</a:t>
            </a:r>
            <a:endParaRPr lang="ru-RU" altLang="ru-RU" sz="32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3007" t="28314" r="73685" b="22985"/>
          <a:stretch>
            <a:fillRect/>
          </a:stretch>
        </p:blipFill>
        <p:spPr>
          <a:xfrm>
            <a:off x="881410" y="683493"/>
            <a:ext cx="1816946" cy="2520280"/>
          </a:xfr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-126702" y="2771725"/>
            <a:ext cx="3960440" cy="64807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7" tIns="52144" rIns="104287" bIns="52144" anchor="ctr"/>
          <a:lstStyle/>
          <a:p>
            <a:pPr marL="206402" indent="-206402" algn="ctr" eaLnBrk="1" fontAlgn="t" hangingPunct="1">
              <a:spcBef>
                <a:spcPct val="20000"/>
              </a:spcBef>
              <a:defRPr/>
            </a:pPr>
            <a:r>
              <a:rPr lang="ru-RU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Биопирены серии «Пирилакс»</a:t>
            </a:r>
          </a:p>
          <a:p>
            <a:pPr marL="206402" indent="-206402" algn="ctr" eaLnBrk="1" fontAlgn="t" hangingPunct="1">
              <a:spcBef>
                <a:spcPct val="20000"/>
              </a:spcBef>
              <a:defRPr/>
            </a:pPr>
            <a:r>
              <a:rPr lang="ru-RU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(«Пирилакс», «Пирилакс»-Люкс)</a:t>
            </a:r>
            <a:endParaRPr lang="ru-RU" sz="14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14" descr="Презентация_согласованная-06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63"/>
            <a:ext cx="10691813" cy="6794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</p:pic>
      <p:sp>
        <p:nvSpPr>
          <p:cNvPr id="7" name="Скругленный прямоугольник 6"/>
          <p:cNvSpPr/>
          <p:nvPr/>
        </p:nvSpPr>
        <p:spPr>
          <a:xfrm>
            <a:off x="3689722" y="1043533"/>
            <a:ext cx="7002091" cy="244827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7" tIns="52144" rIns="104287" bIns="52144" anchor="ctr"/>
          <a:lstStyle/>
          <a:p>
            <a:pPr marL="206402" indent="-206402" eaLnBrk="1" fontAlgn="t" hangingPunct="1">
              <a:spcBef>
                <a:spcPct val="20000"/>
              </a:spcBef>
              <a:buFontTx/>
              <a:buChar char="-"/>
              <a:defRPr/>
            </a:pP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Высокоэффективный антисептик при расходе 100 г/м</a:t>
            </a:r>
            <a:r>
              <a:rPr lang="ru-RU" sz="1600" baseline="30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marL="206402" indent="-206402" eaLnBrk="1" fontAlgn="t" hangingPunct="1">
              <a:spcBef>
                <a:spcPct val="20000"/>
              </a:spcBef>
              <a:buFontTx/>
              <a:buChar char="-"/>
              <a:defRPr/>
            </a:pPr>
            <a:r>
              <a:rPr 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группа огнезащитной эффективности </a:t>
            </a:r>
            <a:r>
              <a:rPr lang="ru-RU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при расходе </a:t>
            </a: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180 </a:t>
            </a:r>
            <a:r>
              <a:rPr lang="ru-RU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г/м</a:t>
            </a:r>
            <a:r>
              <a:rPr lang="ru-RU" sz="1600" baseline="30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marL="206402" indent="-206402" eaLnBrk="1" fontAlgn="t" hangingPunct="1">
              <a:spcBef>
                <a:spcPct val="20000"/>
              </a:spcBef>
              <a:buFontTx/>
              <a:buChar char="-"/>
              <a:defRPr/>
            </a:pP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ru-RU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группа огнезащитной эффективности при расходе </a:t>
            </a: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80 </a:t>
            </a:r>
            <a:r>
              <a:rPr lang="ru-RU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г/м</a:t>
            </a:r>
            <a:r>
              <a:rPr lang="ru-RU" sz="1600" baseline="30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;</a:t>
            </a:r>
            <a:endParaRPr lang="en-US" sz="16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206402" indent="-206402" eaLnBrk="1" fontAlgn="t" hangingPunct="1">
              <a:spcBef>
                <a:spcPct val="20000"/>
              </a:spcBef>
              <a:buFontTx/>
              <a:buChar char="-"/>
              <a:defRPr/>
            </a:pP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Срок сохранения огнезащитной эффективности – не менее 16 лет;</a:t>
            </a:r>
          </a:p>
          <a:p>
            <a:pPr marL="206402" indent="-206402" eaLnBrk="1" fontAlgn="t" hangingPunct="1">
              <a:spcBef>
                <a:spcPct val="20000"/>
              </a:spcBef>
              <a:buFontTx/>
              <a:buChar char="-"/>
              <a:defRPr/>
            </a:pP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Возможность проведения обработки при температуре от -15°С без дополнительной подготовки; </a:t>
            </a:r>
          </a:p>
          <a:p>
            <a:pPr marL="206402" indent="-206402" eaLnBrk="1" fontAlgn="t" hangingPunct="1">
              <a:spcBef>
                <a:spcPct val="20000"/>
              </a:spcBef>
              <a:buFontTx/>
              <a:buChar char="-"/>
              <a:defRPr/>
            </a:pP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Присутствуют в сметных нормативах.</a:t>
            </a:r>
          </a:p>
        </p:txBody>
      </p:sp>
      <p:pic>
        <p:nvPicPr>
          <p:cNvPr id="37890" name="Picture 2" descr="O:\Блинов Александр Сергеевич\бочка 50 л обр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5288" y="3563714"/>
            <a:ext cx="2232346" cy="2232347"/>
          </a:xfrm>
          <a:prstGeom prst="rect">
            <a:avLst/>
          </a:prstGeom>
          <a:noFill/>
        </p:spPr>
      </p:pic>
      <p:sp>
        <p:nvSpPr>
          <p:cNvPr id="9" name="Скругленный прямоугольник 8"/>
          <p:cNvSpPr/>
          <p:nvPr/>
        </p:nvSpPr>
        <p:spPr>
          <a:xfrm>
            <a:off x="216024" y="5580037"/>
            <a:ext cx="3185666" cy="64807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7" tIns="52144" rIns="104287" bIns="52144" anchor="ctr"/>
          <a:lstStyle/>
          <a:p>
            <a:pPr marL="206402" indent="-206402" algn="ctr" eaLnBrk="1" fontAlgn="t" hangingPunct="1">
              <a:spcBef>
                <a:spcPct val="20000"/>
              </a:spcBef>
              <a:defRPr/>
            </a:pPr>
            <a:r>
              <a:rPr lang="ru-RU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Биопирен «ОЗОН-007»</a:t>
            </a:r>
            <a:endParaRPr lang="ru-RU" sz="14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761729" y="4067869"/>
            <a:ext cx="6930083" cy="136815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7" tIns="52144" rIns="104287" bIns="52144" anchor="ctr"/>
          <a:lstStyle/>
          <a:p>
            <a:pPr marL="206402" indent="-206402" eaLnBrk="1" fontAlgn="t" hangingPunct="1">
              <a:spcBef>
                <a:spcPct val="20000"/>
              </a:spcBef>
              <a:buFontTx/>
              <a:buChar char="-"/>
              <a:defRPr/>
            </a:pP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Среднеэффективный антисептик при расходе 200 г/м</a:t>
            </a:r>
            <a:r>
              <a:rPr lang="ru-RU" sz="1600" baseline="30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marL="206402" indent="-206402" eaLnBrk="1" fontAlgn="t" hangingPunct="1">
              <a:spcBef>
                <a:spcPct val="20000"/>
              </a:spcBef>
              <a:buFontTx/>
              <a:buChar char="-"/>
              <a:defRPr/>
            </a:pPr>
            <a:r>
              <a:rPr 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группа огнезащитной эффективности </a:t>
            </a:r>
            <a:r>
              <a:rPr lang="ru-RU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при расходе </a:t>
            </a: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200 </a:t>
            </a:r>
            <a:r>
              <a:rPr lang="ru-RU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г/м</a:t>
            </a:r>
            <a:r>
              <a:rPr lang="ru-RU" sz="1600" baseline="30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marL="206402" indent="-206402" eaLnBrk="1" fontAlgn="t" hangingPunct="1">
              <a:spcBef>
                <a:spcPct val="20000"/>
              </a:spcBef>
              <a:buFontTx/>
              <a:buChar char="-"/>
              <a:defRPr/>
            </a:pP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ru-RU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группа огнезащитной эффективности при расходе </a:t>
            </a: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300 </a:t>
            </a:r>
            <a:r>
              <a:rPr lang="ru-RU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г/м</a:t>
            </a:r>
            <a:r>
              <a:rPr lang="ru-RU" sz="1600" baseline="30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;</a:t>
            </a:r>
            <a:endParaRPr lang="en-US" sz="16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206402" indent="-206402" eaLnBrk="1" fontAlgn="t" hangingPunct="1">
              <a:spcBef>
                <a:spcPct val="20000"/>
              </a:spcBef>
              <a:buFontTx/>
              <a:buChar char="-"/>
              <a:defRPr/>
            </a:pP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Срок сохранения огнезащитной эффективности – не менее 11 лет;</a:t>
            </a:r>
          </a:p>
          <a:p>
            <a:pPr marL="206402" indent="-206402" eaLnBrk="1" fontAlgn="t" hangingPunct="1">
              <a:spcBef>
                <a:spcPct val="20000"/>
              </a:spcBef>
              <a:buFontTx/>
              <a:buChar char="-"/>
              <a:defRPr/>
            </a:pP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Присутствует в сметных нормативах.</a:t>
            </a:r>
            <a:endParaRPr lang="en-US" sz="16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881410" y="6444133"/>
            <a:ext cx="9649072" cy="57606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7" tIns="52144" rIns="104287" bIns="52144" anchor="ctr"/>
          <a:lstStyle/>
          <a:p>
            <a:pPr marL="206402" indent="-206402" algn="ctr" eaLnBrk="1" fontAlgn="t" hangingPunct="1">
              <a:spcBef>
                <a:spcPct val="20000"/>
              </a:spcBef>
              <a:defRPr/>
            </a:pPr>
            <a:r>
              <a:rPr lang="ru-RU" sz="1600" u="sng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Составы сертифицированы, заявленные свойства подтверждены испытаниями в независимых аккредитованных лабораториях.</a:t>
            </a:r>
            <a:endParaRPr lang="en-US" sz="1600" u="sng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10691813" cy="68419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7" tIns="52144" rIns="104287" bIns="52144"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7" name="Рисунок 6" descr="Презентация_согласованная-0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10691813" cy="678101"/>
          </a:xfrm>
          <a:prstGeom prst="rect">
            <a:avLst/>
          </a:prstGeom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777308" y="1160446"/>
            <a:ext cx="7914505" cy="1746261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" pitchFamily="34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" pitchFamily="34" charset="0"/>
                <a:cs typeface="Times New Roman" pitchFamily="18" charset="0"/>
              </a:rPr>
            </a:br>
            <a:endParaRPr lang="ru-RU" sz="3600" b="1" dirty="0">
              <a:solidFill>
                <a:schemeClr val="tx1">
                  <a:lumMod val="65000"/>
                  <a:lumOff val="35000"/>
                </a:schemeClr>
              </a:solidFill>
              <a:latin typeface="Myriad Pro" pitchFamily="34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51607" y="3939082"/>
            <a:ext cx="6189558" cy="320750"/>
          </a:xfrm>
          <a:prstGeom prst="rect">
            <a:avLst/>
          </a:prstGeom>
          <a:noFill/>
        </p:spPr>
        <p:txBody>
          <a:bodyPr wrap="square" lIns="104287" tIns="52144" rIns="104287" bIns="52144">
            <a:spAutoFit/>
          </a:bodyPr>
          <a:lstStyle/>
          <a:p>
            <a:pPr>
              <a:spcBef>
                <a:spcPts val="0"/>
              </a:spcBef>
            </a:pPr>
            <a:r>
              <a:rPr lang="ru-RU" sz="1400" b="1" dirty="0" smtClean="0">
                <a:solidFill>
                  <a:schemeClr val="bg1"/>
                </a:solidFill>
              </a:rPr>
              <a:t>Для </a:t>
            </a: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  <a:latin typeface="Myriad Pro" pitchFamily="34" charset="0"/>
              <a:cs typeface="Times New Roman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715079" y="1319198"/>
            <a:ext cx="9514245" cy="428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 anchor="ctr"/>
          <a:lstStyle/>
          <a:p>
            <a:pPr algn="ctr" fontAlgn="auto">
              <a:spcAft>
                <a:spcPts val="0"/>
              </a:spcAft>
              <a:defRPr/>
            </a:pPr>
            <a:endParaRPr lang="ru-RU" sz="3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Myriad Pro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78292" y="6875481"/>
            <a:ext cx="9766836" cy="382305"/>
          </a:xfrm>
          <a:prstGeom prst="rect">
            <a:avLst/>
          </a:prstGeom>
        </p:spPr>
        <p:txBody>
          <a:bodyPr wrap="square" lIns="104287" tIns="52144" rIns="104287" bIns="52144">
            <a:spAutoFit/>
          </a:bodyPr>
          <a:lstStyle/>
          <a:p>
            <a:pPr algn="ctr"/>
            <a:endParaRPr lang="ru-RU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62489" y="1239823"/>
            <a:ext cx="9598442" cy="520805"/>
          </a:xfrm>
          <a:prstGeom prst="rect">
            <a:avLst/>
          </a:prstGeom>
        </p:spPr>
        <p:txBody>
          <a:bodyPr wrap="square" lIns="104287" tIns="52144" rIns="104287" bIns="52144">
            <a:sp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700" dirty="0" smtClean="0">
                <a:latin typeface="+mn-lt"/>
                <a:cs typeface="Times New Roman" pitchFamily="18" charset="0"/>
              </a:rPr>
              <a:t>Для защиты древесины камня и бетона.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567410" y="842945"/>
            <a:ext cx="4125646" cy="520805"/>
          </a:xfrm>
          <a:prstGeom prst="rect">
            <a:avLst/>
          </a:prstGeom>
        </p:spPr>
        <p:txBody>
          <a:bodyPr wrap="square" lIns="104287" tIns="52144" rIns="104287" bIns="52144">
            <a:spAutoFit/>
          </a:bodyPr>
          <a:lstStyle/>
          <a:p>
            <a:pPr algn="ctr">
              <a:spcBef>
                <a:spcPts val="0"/>
              </a:spcBef>
            </a:pPr>
            <a:r>
              <a:rPr lang="ru-RU" sz="2700" b="1" dirty="0" smtClean="0">
                <a:latin typeface="+mn-lt"/>
              </a:rPr>
              <a:t>        </a:t>
            </a:r>
            <a:r>
              <a:rPr lang="en-US" sz="2700" b="1" dirty="0" err="1" smtClean="0">
                <a:latin typeface="+mn-lt"/>
              </a:rPr>
              <a:t>Nortex</a:t>
            </a:r>
            <a:r>
              <a:rPr lang="en-US" sz="2700" b="1" dirty="0" smtClean="0">
                <a:latin typeface="+mn-lt"/>
              </a:rPr>
              <a:t> ®-Doctor</a:t>
            </a:r>
            <a:endParaRPr lang="ru-RU" sz="2700" b="1" dirty="0" smtClean="0">
              <a:latin typeface="+mn-l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701" y="3065458"/>
            <a:ext cx="3072591" cy="29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701" y="6319853"/>
            <a:ext cx="3228949" cy="1031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Прямоугольник 23"/>
          <p:cNvSpPr/>
          <p:nvPr/>
        </p:nvSpPr>
        <p:spPr>
          <a:xfrm>
            <a:off x="3746166" y="2430454"/>
            <a:ext cx="5388599" cy="3821708"/>
          </a:xfrm>
          <a:prstGeom prst="rect">
            <a:avLst/>
          </a:prstGeom>
          <a:solidFill>
            <a:schemeClr val="accent1">
              <a:lumMod val="40000"/>
              <a:lumOff val="60000"/>
              <a:alpha val="75000"/>
            </a:schemeClr>
          </a:solidFill>
        </p:spPr>
        <p:txBody>
          <a:bodyPr wrap="square" lIns="104287" tIns="52144" rIns="104287" bIns="52144">
            <a:spAutoFit/>
          </a:bodyPr>
          <a:lstStyle/>
          <a:p>
            <a:pPr indent="208213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300" dirty="0" smtClean="0">
                <a:latin typeface="+mn-lt"/>
                <a:cs typeface="Times New Roman" pitchFamily="18" charset="0"/>
              </a:rPr>
              <a:t>Для наружных и внутренних работ</a:t>
            </a:r>
          </a:p>
          <a:p>
            <a:pPr indent="208213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300" dirty="0" smtClean="0">
                <a:latin typeface="+mn-lt"/>
                <a:cs typeface="Times New Roman" pitchFamily="18" charset="0"/>
              </a:rPr>
              <a:t>Не тонирует древесину</a:t>
            </a:r>
          </a:p>
          <a:p>
            <a:pPr indent="208213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300" dirty="0" smtClean="0">
                <a:latin typeface="+mn-lt"/>
                <a:cs typeface="Times New Roman" pitchFamily="18" charset="0"/>
              </a:rPr>
              <a:t>Подходит для клееной древесины</a:t>
            </a:r>
          </a:p>
          <a:p>
            <a:pPr indent="208213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300" dirty="0" smtClean="0">
                <a:latin typeface="+mn-lt"/>
                <a:cs typeface="Times New Roman" pitchFamily="18" charset="0"/>
              </a:rPr>
              <a:t>Совместим с большинством ЛКМ</a:t>
            </a:r>
          </a:p>
          <a:p>
            <a:pPr indent="208213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300" dirty="0" smtClean="0">
                <a:latin typeface="+mn-lt"/>
                <a:cs typeface="Times New Roman" pitchFamily="18" charset="0"/>
              </a:rPr>
              <a:t>Служит долго - до 10 лет</a:t>
            </a:r>
          </a:p>
          <a:p>
            <a:pPr indent="208213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300" dirty="0" smtClean="0">
                <a:latin typeface="+mn-lt"/>
                <a:cs typeface="Times New Roman" pitchFamily="18" charset="0"/>
              </a:rPr>
              <a:t>Имеет низкий расход - от 120 г/кв.м </a:t>
            </a:r>
          </a:p>
          <a:p>
            <a:pPr indent="208213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300" dirty="0" smtClean="0">
                <a:latin typeface="+mn-lt"/>
                <a:cs typeface="Times New Roman" pitchFamily="18" charset="0"/>
              </a:rPr>
              <a:t>Безопасен для людей и животных</a:t>
            </a: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853911-EE95-4EAA-938E-0BE1C08ED4D7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1"/>
          <p:cNvPicPr>
            <a:picLocks noChangeAspect="1"/>
          </p:cNvPicPr>
          <p:nvPr/>
        </p:nvPicPr>
        <p:blipFill>
          <a:blip r:embed="rId2" cstate="print"/>
          <a:srcRect l="2182" t="13034" r="1509"/>
          <a:stretch>
            <a:fillRect/>
          </a:stretch>
        </p:blipFill>
        <p:spPr bwMode="auto">
          <a:xfrm>
            <a:off x="1169442" y="1763613"/>
            <a:ext cx="8640960" cy="5516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14" descr="Презентация_согласованная-06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63"/>
            <a:ext cx="10691813" cy="6794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586840" y="755501"/>
            <a:ext cx="5961953" cy="7232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altLang="ru-RU" sz="4100" b="1" u="sng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Осторожно! Подделка</a:t>
            </a:r>
            <a:endParaRPr lang="ru-RU" altLang="ru-RU" b="1" u="sng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L:\Рабочие папки\УНТИСК\Рабочие папки сотрудников отдела НТД\Каримов\Презентации\НовосибирскСимферополь\Презентация для Каримова Р-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23850"/>
            <a:ext cx="10225088" cy="734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Прямоугольник 3"/>
          <p:cNvSpPr>
            <a:spLocks noChangeArrowheads="1"/>
          </p:cNvSpPr>
          <p:nvPr/>
        </p:nvSpPr>
        <p:spPr bwMode="auto">
          <a:xfrm>
            <a:off x="2673350" y="2355850"/>
            <a:ext cx="5345113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>
            <a:spAutoFit/>
          </a:bodyPr>
          <a:lstStyle/>
          <a:p>
            <a:r>
              <a:rPr lang="ru-RU" altLang="ru-RU"/>
              <a:t/>
            </a:r>
            <a:br>
              <a:rPr lang="ru-RU" altLang="ru-RU"/>
            </a:br>
            <a:endParaRPr lang="ru-RU" altLang="ru-RU"/>
          </a:p>
        </p:txBody>
      </p:sp>
      <p:sp>
        <p:nvSpPr>
          <p:cNvPr id="18435" name="Прямоугольник 3"/>
          <p:cNvSpPr>
            <a:spLocks noChangeArrowheads="1"/>
          </p:cNvSpPr>
          <p:nvPr/>
        </p:nvSpPr>
        <p:spPr bwMode="auto">
          <a:xfrm>
            <a:off x="293688" y="885825"/>
            <a:ext cx="10188575" cy="393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>
            <a:spAutoFit/>
          </a:bodyPr>
          <a:lstStyle/>
          <a:p>
            <a:pPr algn="ctr"/>
            <a:r>
              <a:rPr lang="ru-RU" altLang="ru-RU" sz="4100" b="1">
                <a:latin typeface="Arial Black" pitchFamily="34" charset="0"/>
              </a:rPr>
              <a:t>Осторожно! Подделка</a:t>
            </a:r>
            <a:endParaRPr lang="ru-RU" altLang="ru-RU" b="1">
              <a:latin typeface="Arial Black" pitchFamily="34" charset="0"/>
            </a:endParaRPr>
          </a:p>
          <a:p>
            <a:pPr algn="ctr"/>
            <a:endParaRPr lang="ru-RU" altLang="ru-RU" sz="2700"/>
          </a:p>
          <a:p>
            <a:pPr algn="ctr">
              <a:buFont typeface="Arial" charset="0"/>
              <a:buChar char="•"/>
            </a:pPr>
            <a:r>
              <a:rPr lang="ru-RU" altLang="ru-RU" sz="2700"/>
              <a:t> </a:t>
            </a:r>
            <a:r>
              <a:rPr lang="ru-RU" altLang="ru-RU" sz="2700">
                <a:latin typeface="Arial Black" pitchFamily="34" charset="0"/>
              </a:rPr>
              <a:t>Уточните у производителя, где можно купить оригинальный продукт</a:t>
            </a:r>
          </a:p>
          <a:p>
            <a:pPr algn="ctr">
              <a:buFont typeface="Arial" charset="0"/>
              <a:buChar char="•"/>
            </a:pPr>
            <a:endParaRPr lang="ru-RU" altLang="ru-RU" sz="2300">
              <a:latin typeface="Arial Black" pitchFamily="34" charset="0"/>
            </a:endParaRPr>
          </a:p>
          <a:p>
            <a:pPr algn="ctr">
              <a:buFont typeface="Arial" charset="0"/>
              <a:buChar char="•"/>
            </a:pPr>
            <a:r>
              <a:rPr lang="ru-RU" altLang="ru-RU" sz="2700">
                <a:latin typeface="Arial Black" pitchFamily="34" charset="0"/>
              </a:rPr>
              <a:t>Спросите, как проверить подлинность </a:t>
            </a:r>
          </a:p>
          <a:p>
            <a:pPr algn="ctr"/>
            <a:r>
              <a:rPr lang="ru-RU" altLang="ru-RU" sz="2700">
                <a:latin typeface="Arial Black" pitchFamily="34" charset="0"/>
              </a:rPr>
              <a:t>(тест-система)</a:t>
            </a:r>
          </a:p>
          <a:p>
            <a:pPr algn="ctr"/>
            <a:endParaRPr lang="ru-RU" altLang="ru-RU" sz="2300">
              <a:latin typeface="Arial Black" pitchFamily="34" charset="0"/>
            </a:endParaRPr>
          </a:p>
          <a:p>
            <a:pPr algn="ctr">
              <a:buFont typeface="Arial" charset="0"/>
              <a:buChar char="•"/>
            </a:pPr>
            <a:r>
              <a:rPr lang="ru-RU" altLang="ru-RU" sz="2700">
                <a:latin typeface="Arial Black" pitchFamily="34" charset="0"/>
              </a:rPr>
              <a:t>Возможные отличия: маркировка, пломбы</a:t>
            </a:r>
          </a:p>
        </p:txBody>
      </p:sp>
      <p:pic>
        <p:nvPicPr>
          <p:cNvPr id="18436" name="Picture 2" descr="\\nort-udm.ru\dfs\Userdata_KrArmeyskaya86B\Letueva.kv\Рабочий стол\testsy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46700" y="4949825"/>
            <a:ext cx="4208463" cy="232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6300" y="4891088"/>
            <a:ext cx="1970088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2279</TotalTime>
  <Words>254</Words>
  <Application>Microsoft Office PowerPoint</Application>
  <PresentationFormat>Произвольный</PresentationFormat>
  <Paragraphs>83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 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Противопожарные  и звукоизоляционные двери НОРТ®</dc:title>
  <dc:creator>Белоногова Мария Алексеевна</dc:creator>
  <cp:lastModifiedBy>karimov.rr</cp:lastModifiedBy>
  <cp:revision>238</cp:revision>
  <dcterms:created xsi:type="dcterms:W3CDTF">2018-06-15T11:37:29Z</dcterms:created>
  <dcterms:modified xsi:type="dcterms:W3CDTF">2019-09-20T14:06:17Z</dcterms:modified>
</cp:coreProperties>
</file>