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84" r:id="rId7"/>
    <p:sldId id="279" r:id="rId8"/>
    <p:sldId id="281" r:id="rId9"/>
    <p:sldId id="285" r:id="rId10"/>
    <p:sldId id="286" r:id="rId11"/>
    <p:sldId id="287" r:id="rId12"/>
    <p:sldId id="276" r:id="rId13"/>
    <p:sldId id="273" r:id="rId14"/>
    <p:sldId id="274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70" r:id="rId24"/>
    <p:sldId id="272" r:id="rId25"/>
    <p:sldId id="271" r:id="rId26"/>
    <p:sldId id="283" r:id="rId27"/>
    <p:sldId id="268" r:id="rId28"/>
    <p:sldId id="282" r:id="rId29"/>
    <p:sldId id="269" r:id="rId30"/>
  </p:sldIdLst>
  <p:sldSz cx="9144000" cy="5715000" type="screen16x1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104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57213" y="817563"/>
            <a:ext cx="6445250" cy="4029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105464"/>
            <a:ext cx="6047640" cy="483656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707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7074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211290"/>
            <a:ext cx="3280680" cy="53707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211290"/>
            <a:ext cx="3280680" cy="537074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E46225F-F2D6-403D-BBA5-9D10F5DF8D81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58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81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240293A-9E52-464C-AA1B-6F8C872E565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443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889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2385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887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009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03A041E-2F78-4EE7-BF23-99B043BB4D2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377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F561864-77C5-412D-925F-A398D5AA81E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316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2B19621-524B-4B5E-ABBA-A266E3F1EEB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6688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02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97D0426-E753-40BB-9E76-A6D938D2683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36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05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9A3A210-6E48-4130-8F2B-8299D5F2C6C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4844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43BE2B0-B777-4DED-A1C7-3CAED75ADE98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438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A81ECBC-6450-4ABF-AA02-70D74E574CE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7711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1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88F51E4-01B9-489F-A3FE-E9B60FDAEDC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291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84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440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037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988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4749A3F-93C7-409E-BEE1-7BBC667BAF9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2683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4749A3F-93C7-409E-BEE1-7BBC667BAF9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838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BFA9779-3F71-4221-959B-39403CF333E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94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90104F4B-6D04-45ED-A3A3-6FB29486D71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64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90104F4B-6D04-45ED-A3A3-6FB29486D71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39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25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739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2289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79680" y="4777212"/>
            <a:ext cx="5437440" cy="39079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850560" y="9428479"/>
            <a:ext cx="2944800" cy="49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8DCCDD-D1E4-49CA-9F9A-E7B96E8778C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61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27880"/>
            <a:ext cx="8229240" cy="442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27880"/>
            <a:ext cx="8229240" cy="442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8880" cy="953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9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kr66.ru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251640" y="1446480"/>
            <a:ext cx="8766000" cy="1978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Реализация пилотного проекта по ремонту лифтов в домах повышенной этажности с учетом монтажа 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системы 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пожарной безопасности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83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3052080" cy="1182485"/>
          </a:xfrm>
          <a:prstGeom prst="rect">
            <a:avLst/>
          </a:prstGeom>
          <a:ln w="9360">
            <a:noFill/>
          </a:ln>
        </p:spPr>
      </p:pic>
      <p:sp>
        <p:nvSpPr>
          <p:cNvPr id="84" name="CustomShape 2"/>
          <p:cNvSpPr/>
          <p:nvPr/>
        </p:nvSpPr>
        <p:spPr>
          <a:xfrm>
            <a:off x="107640" y="3814920"/>
            <a:ext cx="6408000" cy="143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Заместитель генерального директора Регионального Фонда содействия капитальному ремонту общего имущества в многоквартирных домах Свердловской области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80000"/>
              </a:lnSpc>
              <a:spcBef>
                <a:spcPts val="601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Мокроусов Александр Геннадьевич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6884640" y="4678920"/>
            <a:ext cx="218700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г. Екатеринбург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29 августа 2019 год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60473" y="275321"/>
            <a:ext cx="5427879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управления </a:t>
            </a:r>
            <a:r>
              <a:rPr lang="ru-RU" sz="22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«мозги» лифта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712" y="2093819"/>
            <a:ext cx="3805798" cy="2630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9"/>
          <a:stretch/>
        </p:blipFill>
        <p:spPr>
          <a:xfrm>
            <a:off x="3850842" y="1506241"/>
            <a:ext cx="4451911" cy="380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964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52280" y="414000"/>
            <a:ext cx="5427879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Диспетчерский комплекс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7665" r="848" b="9248"/>
          <a:stretch/>
        </p:blipFill>
        <p:spPr>
          <a:xfrm>
            <a:off x="1108800" y="1589040"/>
            <a:ext cx="3385615" cy="3743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t="8960" r="19877" b="3359"/>
          <a:stretch/>
        </p:blipFill>
        <p:spPr>
          <a:xfrm>
            <a:off x="4845870" y="1589040"/>
            <a:ext cx="3486458" cy="375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601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16582" y="282600"/>
            <a:ext cx="5427879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Извещатель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сигнализации входа в машинное помещение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36" b="27936"/>
          <a:stretch/>
        </p:blipFill>
        <p:spPr>
          <a:xfrm>
            <a:off x="2414016" y="1400040"/>
            <a:ext cx="4311701" cy="3940551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438721" y="1891481"/>
            <a:ext cx="2099462" cy="1853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5789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31211" y="414000"/>
            <a:ext cx="5427879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Выключатели освещения шахты лифта и машинного помещения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65" t="13568" r="13222" b="17441"/>
          <a:stretch/>
        </p:blipFill>
        <p:spPr>
          <a:xfrm>
            <a:off x="2029966" y="1441094"/>
            <a:ext cx="5230368" cy="394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683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1640520" y="12960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Требования к зданиям повышенной этажности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12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37080" y="6948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13" name="CustomShape 2"/>
          <p:cNvSpPr/>
          <p:nvPr/>
        </p:nvSpPr>
        <p:spPr>
          <a:xfrm>
            <a:off x="536400" y="3933720"/>
            <a:ext cx="218160" cy="188280"/>
          </a:xfrm>
          <a:prstGeom prst="ellipse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14" name="CustomShape 3"/>
          <p:cNvSpPr/>
          <p:nvPr/>
        </p:nvSpPr>
        <p:spPr>
          <a:xfrm>
            <a:off x="754920" y="1404360"/>
            <a:ext cx="7975080" cy="412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Согласно </a:t>
            </a:r>
            <a:endParaRPr lang="ru-RU" sz="22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п. 3.1. ст. 17 Закон Свердловской области от 19.12.2013 № 127-ОЗ;</a:t>
            </a:r>
            <a:endParaRPr lang="ru-RU" sz="22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СП 5.13130.2009</a:t>
            </a:r>
            <a:endParaRPr lang="ru-RU" sz="22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НПБ 110-03</a:t>
            </a:r>
            <a:endParaRPr lang="ru-RU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62B32C"/>
                </a:solidFill>
                <a:latin typeface="Times New Roman"/>
                <a:ea typeface="DejaVu Sans"/>
              </a:rPr>
              <a:t>здания повышенной этажности (более 10 этажей) должны быть оборудованы: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системой оповещения;</a:t>
            </a: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системой пожарной сигнализации;</a:t>
            </a: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системой </a:t>
            </a:r>
            <a:r>
              <a:rPr lang="ru-RU" sz="2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противодымной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защиты;</a:t>
            </a: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системой пожаротушения.</a:t>
            </a: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200" b="0" strike="noStrike" spc="-1" dirty="0">
              <a:latin typeface="Arial"/>
            </a:endParaRPr>
          </a:p>
        </p:txBody>
      </p:sp>
      <p:sp>
        <p:nvSpPr>
          <p:cNvPr id="115" name="CustomShape 4"/>
          <p:cNvSpPr/>
          <p:nvPr/>
        </p:nvSpPr>
        <p:spPr>
          <a:xfrm>
            <a:off x="536400" y="4288680"/>
            <a:ext cx="218160" cy="188280"/>
          </a:xfrm>
          <a:prstGeom prst="ellipse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16" name="CustomShape 5"/>
          <p:cNvSpPr/>
          <p:nvPr/>
        </p:nvSpPr>
        <p:spPr>
          <a:xfrm>
            <a:off x="536400" y="4980240"/>
            <a:ext cx="218160" cy="188280"/>
          </a:xfrm>
          <a:prstGeom prst="ellipse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17" name="CustomShape 6"/>
          <p:cNvSpPr/>
          <p:nvPr/>
        </p:nvSpPr>
        <p:spPr>
          <a:xfrm>
            <a:off x="536400" y="4625280"/>
            <a:ext cx="218160" cy="188280"/>
          </a:xfrm>
          <a:prstGeom prst="ellipse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pic>
        <p:nvPicPr>
          <p:cNvPr id="118" name="Рисунок 17"/>
          <p:cNvPicPr/>
          <p:nvPr/>
        </p:nvPicPr>
        <p:blipFill>
          <a:blip r:embed="rId4"/>
          <a:stretch/>
        </p:blipFill>
        <p:spPr>
          <a:xfrm>
            <a:off x="6683040" y="3697920"/>
            <a:ext cx="2265480" cy="19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1614600" y="-8604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Системы пожарной безопасности в домах повышенной этажности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20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pic>
        <p:nvPicPr>
          <p:cNvPr id="121" name="Рисунок 17"/>
          <p:cNvPicPr/>
          <p:nvPr/>
        </p:nvPicPr>
        <p:blipFill>
          <a:blip r:embed="rId4"/>
          <a:stretch/>
        </p:blipFill>
        <p:spPr>
          <a:xfrm>
            <a:off x="3312000" y="2066400"/>
            <a:ext cx="1494360" cy="1351800"/>
          </a:xfrm>
          <a:prstGeom prst="rect">
            <a:avLst/>
          </a:prstGeom>
          <a:ln>
            <a:noFill/>
          </a:ln>
        </p:spPr>
      </p:pic>
      <p:sp>
        <p:nvSpPr>
          <p:cNvPr id="122" name="CustomShape 2"/>
          <p:cNvSpPr/>
          <p:nvPr/>
        </p:nvSpPr>
        <p:spPr>
          <a:xfrm>
            <a:off x="212040" y="941400"/>
            <a:ext cx="2979360" cy="52560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Система оповещения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23" name="CustomShape 3"/>
          <p:cNvSpPr/>
          <p:nvPr/>
        </p:nvSpPr>
        <p:spPr>
          <a:xfrm>
            <a:off x="212040" y="3254400"/>
            <a:ext cx="3024000" cy="50544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Система пожаротушения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24" name="CustomShape 4"/>
          <p:cNvSpPr/>
          <p:nvPr/>
        </p:nvSpPr>
        <p:spPr>
          <a:xfrm>
            <a:off x="4806720" y="915120"/>
            <a:ext cx="4083120" cy="57852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Система противодымной защиты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25" name="CustomShape 5"/>
          <p:cNvSpPr/>
          <p:nvPr/>
        </p:nvSpPr>
        <p:spPr>
          <a:xfrm>
            <a:off x="4806720" y="3209040"/>
            <a:ext cx="4083120" cy="49932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Система пожарной сигнализации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26" name="Рисунок 10"/>
          <p:cNvPicPr/>
          <p:nvPr/>
        </p:nvPicPr>
        <p:blipFill>
          <a:blip r:embed="rId5"/>
          <a:stretch/>
        </p:blipFill>
        <p:spPr>
          <a:xfrm>
            <a:off x="212040" y="1585799"/>
            <a:ext cx="2908440" cy="1515845"/>
          </a:xfrm>
          <a:prstGeom prst="rect">
            <a:avLst/>
          </a:prstGeom>
          <a:ln>
            <a:noFill/>
          </a:ln>
        </p:spPr>
      </p:pic>
      <p:pic>
        <p:nvPicPr>
          <p:cNvPr id="127" name="Рисунок 9"/>
          <p:cNvPicPr/>
          <p:nvPr/>
        </p:nvPicPr>
        <p:blipFill>
          <a:blip r:embed="rId6"/>
          <a:srcRect t="25195" r="-2211"/>
          <a:stretch/>
        </p:blipFill>
        <p:spPr>
          <a:xfrm>
            <a:off x="296280" y="3860280"/>
            <a:ext cx="2895480" cy="16916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8" name="Рисунок 5"/>
          <p:cNvPicPr/>
          <p:nvPr/>
        </p:nvPicPr>
        <p:blipFill>
          <a:blip r:embed="rId7"/>
          <a:srcRect l="9837" t="2183" r="19674" b="44961"/>
          <a:stretch/>
        </p:blipFill>
        <p:spPr>
          <a:xfrm>
            <a:off x="4940280" y="1585800"/>
            <a:ext cx="1423440" cy="13690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9" name="Рисунок 8"/>
          <p:cNvPicPr/>
          <p:nvPr/>
        </p:nvPicPr>
        <p:blipFill>
          <a:blip r:embed="rId8"/>
          <a:stretch/>
        </p:blipFill>
        <p:spPr>
          <a:xfrm>
            <a:off x="6555240" y="1585800"/>
            <a:ext cx="2206800" cy="13690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0" name="Рисунок 4"/>
          <p:cNvPicPr/>
          <p:nvPr/>
        </p:nvPicPr>
        <p:blipFill>
          <a:blip r:embed="rId9"/>
          <a:stretch/>
        </p:blipFill>
        <p:spPr>
          <a:xfrm>
            <a:off x="4879080" y="3919320"/>
            <a:ext cx="1968840" cy="16326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1" name="Рисунок 8"/>
          <p:cNvPicPr/>
          <p:nvPr/>
        </p:nvPicPr>
        <p:blipFill>
          <a:blip r:embed="rId10"/>
          <a:srcRect l="-786" t="13858" r="1581" b="26923"/>
          <a:stretch/>
        </p:blipFill>
        <p:spPr>
          <a:xfrm>
            <a:off x="7003080" y="3919320"/>
            <a:ext cx="1841040" cy="16261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1338840" y="72000"/>
            <a:ext cx="792000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Ремонт лифтового оборудования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МКД по адресу: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г. Екатеринбург, ул. Степана Разина, 80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33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34" name="CustomShape 2"/>
          <p:cNvSpPr/>
          <p:nvPr/>
        </p:nvSpPr>
        <p:spPr>
          <a:xfrm>
            <a:off x="285120" y="15728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5" name="Рисунок 2"/>
          <p:cNvPicPr/>
          <p:nvPr/>
        </p:nvPicPr>
        <p:blipFill>
          <a:blip r:embed="rId4"/>
          <a:srcRect t="3836" r="5799" b="9372"/>
          <a:stretch/>
        </p:blipFill>
        <p:spPr>
          <a:xfrm>
            <a:off x="93240" y="1459440"/>
            <a:ext cx="3187440" cy="3915000"/>
          </a:xfrm>
          <a:prstGeom prst="rect">
            <a:avLst/>
          </a:prstGeom>
          <a:ln>
            <a:noFill/>
          </a:ln>
        </p:spPr>
      </p:pic>
      <p:pic>
        <p:nvPicPr>
          <p:cNvPr id="136" name="Рисунок 3"/>
          <p:cNvPicPr/>
          <p:nvPr/>
        </p:nvPicPr>
        <p:blipFill>
          <a:blip r:embed="rId5"/>
          <a:srcRect l="12970" t="4354" r="3234" b="10655"/>
          <a:stretch/>
        </p:blipFill>
        <p:spPr>
          <a:xfrm>
            <a:off x="3585240" y="1459440"/>
            <a:ext cx="2806920" cy="3915000"/>
          </a:xfrm>
          <a:prstGeom prst="rect">
            <a:avLst/>
          </a:prstGeom>
          <a:ln>
            <a:noFill/>
          </a:ln>
        </p:spPr>
      </p:pic>
      <p:pic>
        <p:nvPicPr>
          <p:cNvPr id="137" name="Рисунок 4"/>
          <p:cNvPicPr/>
          <p:nvPr/>
        </p:nvPicPr>
        <p:blipFill>
          <a:blip r:embed="rId6"/>
          <a:stretch/>
        </p:blipFill>
        <p:spPr>
          <a:xfrm>
            <a:off x="6113520" y="1459440"/>
            <a:ext cx="2890800" cy="391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1653235" y="289260"/>
            <a:ext cx="7337146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Реализация пилотного проекта по ремонту лифтового оборудования в доме повышенной этажности с учетом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монтажа </a:t>
            </a:r>
            <a:r>
              <a:rPr lang="ru-RU" sz="2800" b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системы пожарной сигнализации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13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285120" y="15728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3"/>
          <p:cNvSpPr/>
          <p:nvPr/>
        </p:nvSpPr>
        <p:spPr>
          <a:xfrm>
            <a:off x="102240" y="2587320"/>
            <a:ext cx="2333160" cy="202320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МКД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г. Екатеринбург, ул. Степана Разина, д. 80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42" name="CustomShape 4"/>
          <p:cNvSpPr/>
          <p:nvPr/>
        </p:nvSpPr>
        <p:spPr>
          <a:xfrm>
            <a:off x="2576880" y="3247920"/>
            <a:ext cx="628920" cy="7020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43" name="CustomShape 5"/>
          <p:cNvSpPr/>
          <p:nvPr/>
        </p:nvSpPr>
        <p:spPr>
          <a:xfrm>
            <a:off x="3346560" y="1941840"/>
            <a:ext cx="5643821" cy="405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100" b="1" u="sng" strike="noStrike" spc="-1" dirty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Исходные </a:t>
            </a:r>
            <a:r>
              <a:rPr lang="ru-RU" sz="2100" b="1" u="sng" strike="noStrike" spc="-1" dirty="0" smtClean="0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данные:</a:t>
            </a:r>
            <a:endParaRPr lang="ru-RU" sz="21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год постройки – 1980 г.</a:t>
            </a:r>
            <a:endParaRPr lang="ru-RU" sz="21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этажность дома – 12 этажей</a:t>
            </a:r>
            <a:endParaRPr lang="ru-RU" sz="21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количество подъездов – 1 подъезд</a:t>
            </a:r>
            <a:endParaRPr lang="ru-RU" sz="21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количество квартир – 81 квартира</a:t>
            </a:r>
            <a:endParaRPr lang="ru-RU" sz="21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общая площадь МКД - 4239,4 м2</a:t>
            </a:r>
            <a:endParaRPr lang="ru-RU" sz="21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общая площадь помещений (жилые, нежилые) - 3706,8 м2</a:t>
            </a:r>
            <a:endParaRPr lang="ru-RU" sz="21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количество лифтов - 2 (пассажирский, грузовой)</a:t>
            </a:r>
            <a:endParaRPr lang="ru-RU" sz="21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периметр здания ≈ 150 м</a:t>
            </a:r>
            <a:endParaRPr lang="ru-RU" sz="21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353240" y="362520"/>
            <a:ext cx="792000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Реализация пилотного проекта по ремонту лифтового оборудования в доме повышенной этажности с учетом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монтажа </a:t>
            </a:r>
            <a:r>
              <a:rPr lang="ru-RU" sz="2800" b="1" u="sng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системы пожарной сигнализации</a:t>
            </a:r>
            <a:endParaRPr lang="ru-RU" sz="2800" b="0" u="sng" strike="noStrike" spc="-1" dirty="0">
              <a:latin typeface="Arial"/>
            </a:endParaRPr>
          </a:p>
        </p:txBody>
      </p:sp>
      <p:pic>
        <p:nvPicPr>
          <p:cNvPr id="145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7200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46" name="CustomShape 2"/>
          <p:cNvSpPr/>
          <p:nvPr/>
        </p:nvSpPr>
        <p:spPr>
          <a:xfrm>
            <a:off x="285120" y="15728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3"/>
          <p:cNvSpPr/>
          <p:nvPr/>
        </p:nvSpPr>
        <p:spPr>
          <a:xfrm>
            <a:off x="2520000" y="1872000"/>
            <a:ext cx="4464000" cy="108000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МКД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г. Екатеринбург, ул. Степана Разина, д. 80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48" name="CustomShape 4"/>
          <p:cNvSpPr/>
          <p:nvPr/>
        </p:nvSpPr>
        <p:spPr>
          <a:xfrm>
            <a:off x="2520000" y="3384000"/>
            <a:ext cx="4447440" cy="69480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Система пожарной сигнализации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49" name="CustomShape 5"/>
          <p:cNvSpPr/>
          <p:nvPr/>
        </p:nvSpPr>
        <p:spPr>
          <a:xfrm>
            <a:off x="2520000" y="4464000"/>
            <a:ext cx="4464000" cy="100800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Минимальные требования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для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запуска лифта в эксплуатацию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50" name="CustomShape 6"/>
          <p:cNvSpPr/>
          <p:nvPr/>
        </p:nvSpPr>
        <p:spPr>
          <a:xfrm>
            <a:off x="4392000" y="2928600"/>
            <a:ext cx="475200" cy="59940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51" name="CustomShape 7"/>
          <p:cNvSpPr/>
          <p:nvPr/>
        </p:nvSpPr>
        <p:spPr>
          <a:xfrm>
            <a:off x="4392000" y="4078800"/>
            <a:ext cx="475200" cy="40860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331640" y="-22536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Система пожарной сигнализации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53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237010" y="677952"/>
            <a:ext cx="8712360" cy="342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Средствами пожарной сигнализации необходимо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оборудовать все помещения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за исключением помещений, не предусмотренных 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СП 5.13130.2009, с обеспечением круглосуточного режима работы.</a:t>
            </a:r>
            <a:endParaRPr lang="ru-RU" sz="2000" b="0" strike="noStrike" spc="-1" dirty="0">
              <a:latin typeface="Arial"/>
            </a:endParaRPr>
          </a:p>
          <a:p>
            <a:pPr algn="r">
              <a:lnSpc>
                <a:spcPct val="107000"/>
              </a:lnSpc>
              <a:spcAft>
                <a:spcPts val="799"/>
              </a:spcAft>
            </a:pPr>
            <a:r>
              <a:rPr lang="ru-RU" sz="2400" b="1" strike="noStrike" spc="-1" dirty="0">
                <a:solidFill>
                  <a:srgbClr val="62B32C"/>
                </a:solidFill>
                <a:latin typeface="Times New Roman"/>
                <a:ea typeface="Calibri"/>
              </a:rPr>
              <a:t>Система пожарной сигнализации обеспечивает подачу сигналов о возникновении пожара на приемно-контрольное устройство в помещении диспетчерского поста по GPRS каналу связи.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0" t="19072" r="31987" b="25760"/>
          <a:stretch/>
        </p:blipFill>
        <p:spPr>
          <a:xfrm>
            <a:off x="1060705" y="3046283"/>
            <a:ext cx="3458282" cy="2505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1619640" y="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Особенности капитального ремонта лифтового оборудования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87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30960" y="3852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88" name="CustomShape 2"/>
          <p:cNvSpPr/>
          <p:nvPr/>
        </p:nvSpPr>
        <p:spPr>
          <a:xfrm>
            <a:off x="253080" y="1417320"/>
            <a:ext cx="1807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89" name="CustomShape 3"/>
          <p:cNvSpPr/>
          <p:nvPr/>
        </p:nvSpPr>
        <p:spPr>
          <a:xfrm>
            <a:off x="348840" y="2209320"/>
            <a:ext cx="4031640" cy="1402920"/>
          </a:xfrm>
          <a:prstGeom prst="roundRect">
            <a:avLst>
              <a:gd name="adj" fmla="val 16667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Зеркало и светодиодное освещение кабины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pic>
        <p:nvPicPr>
          <p:cNvPr id="90" name="Рисунок 1"/>
          <p:cNvPicPr/>
          <p:nvPr/>
        </p:nvPicPr>
        <p:blipFill>
          <a:blip r:embed="rId4"/>
          <a:stretch/>
        </p:blipFill>
        <p:spPr>
          <a:xfrm>
            <a:off x="5508000" y="1060560"/>
            <a:ext cx="2447640" cy="4351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1" name="CustomShape 4"/>
          <p:cNvSpPr/>
          <p:nvPr/>
        </p:nvSpPr>
        <p:spPr>
          <a:xfrm>
            <a:off x="4584600" y="2479320"/>
            <a:ext cx="719280" cy="863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1547640" y="-18864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Система пожарной сигнализации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57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58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96480" y="2574360"/>
            <a:ext cx="9072360" cy="27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При сигнале «Пожар» станция управления переводит лифты в режим «Пожарная опасность» </a:t>
            </a:r>
            <a:endParaRPr lang="ru-RU" sz="2400" b="0" strike="noStrike" spc="-1" dirty="0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кабины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лифтов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опускаются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на основное посадочное место;</a:t>
            </a:r>
            <a:endParaRPr lang="ru-RU" sz="2400" b="0" strike="noStrike" spc="-1" dirty="0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двери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лифтовую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шахту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открываются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; </a:t>
            </a:r>
            <a:endParaRPr lang="ru-RU" sz="2400" b="0" strike="noStrike" spc="-1" dirty="0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на этаже пожара щит автоматики открывает противопожарные клапаны и включает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противодымные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вентиляторы.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60" name="CustomShape 4"/>
          <p:cNvSpPr/>
          <p:nvPr/>
        </p:nvSpPr>
        <p:spPr>
          <a:xfrm>
            <a:off x="154440" y="1047240"/>
            <a:ext cx="2231640" cy="863280"/>
          </a:xfrm>
          <a:prstGeom prst="roundRect">
            <a:avLst>
              <a:gd name="adj" fmla="val 16667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Пожарный извещатель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61" name="CustomShape 5"/>
          <p:cNvSpPr/>
          <p:nvPr/>
        </p:nvSpPr>
        <p:spPr>
          <a:xfrm>
            <a:off x="3445200" y="913320"/>
            <a:ext cx="2278080" cy="523440"/>
          </a:xfrm>
          <a:prstGeom prst="roundRect">
            <a:avLst>
              <a:gd name="adj" fmla="val 16667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Радиорасширитель РРОП2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2" name="CustomShape 6"/>
          <p:cNvSpPr/>
          <p:nvPr/>
        </p:nvSpPr>
        <p:spPr>
          <a:xfrm>
            <a:off x="6851880" y="1001520"/>
            <a:ext cx="2065320" cy="863280"/>
          </a:xfrm>
          <a:prstGeom prst="roundRect">
            <a:avLst>
              <a:gd name="adj" fmla="val 16667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Сухие контакты релейного усилителя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63" name="CustomShape 7"/>
          <p:cNvSpPr/>
          <p:nvPr/>
        </p:nvSpPr>
        <p:spPr>
          <a:xfrm>
            <a:off x="2467800" y="1504440"/>
            <a:ext cx="1036800" cy="2671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pic>
        <p:nvPicPr>
          <p:cNvPr id="164" name="Picture 2"/>
          <p:cNvPicPr/>
          <p:nvPr/>
        </p:nvPicPr>
        <p:blipFill>
          <a:blip r:embed="rId4"/>
          <a:stretch/>
        </p:blipFill>
        <p:spPr>
          <a:xfrm>
            <a:off x="2636280" y="823680"/>
            <a:ext cx="517680" cy="687600"/>
          </a:xfrm>
          <a:prstGeom prst="rect">
            <a:avLst/>
          </a:prstGeom>
          <a:ln>
            <a:noFill/>
          </a:ln>
        </p:spPr>
      </p:pic>
      <p:sp>
        <p:nvSpPr>
          <p:cNvPr id="165" name="CustomShape 8"/>
          <p:cNvSpPr/>
          <p:nvPr/>
        </p:nvSpPr>
        <p:spPr>
          <a:xfrm>
            <a:off x="3433320" y="1768320"/>
            <a:ext cx="2278080" cy="523440"/>
          </a:xfrm>
          <a:prstGeom prst="roundRect">
            <a:avLst>
              <a:gd name="adj" fmla="val 16667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Пульт управления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ПУ-Р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6" name="CustomShape 9"/>
          <p:cNvSpPr/>
          <p:nvPr/>
        </p:nvSpPr>
        <p:spPr>
          <a:xfrm>
            <a:off x="5759640" y="1495440"/>
            <a:ext cx="1044000" cy="2671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pic>
        <p:nvPicPr>
          <p:cNvPr id="167" name="Picture 2"/>
          <p:cNvPicPr/>
          <p:nvPr/>
        </p:nvPicPr>
        <p:blipFill>
          <a:blip r:embed="rId4"/>
          <a:stretch/>
        </p:blipFill>
        <p:spPr>
          <a:xfrm>
            <a:off x="6014880" y="818280"/>
            <a:ext cx="517680" cy="687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547640" y="-18864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Система пожарной сигнализации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171" name="Рисунок 1"/>
          <p:cNvPicPr/>
          <p:nvPr/>
        </p:nvPicPr>
        <p:blipFill>
          <a:blip r:embed="rId4"/>
          <a:stretch/>
        </p:blipFill>
        <p:spPr>
          <a:xfrm>
            <a:off x="190195" y="2212177"/>
            <a:ext cx="4498848" cy="274752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21" y="2212178"/>
            <a:ext cx="4268052" cy="274752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90195" y="676338"/>
            <a:ext cx="4576025" cy="13133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аварийного включения пожарной 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сигнализации (ручной пожарный </a:t>
            </a:r>
            <a:r>
              <a:rPr lang="ru-RU" sz="2200" b="1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извещатель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3602" y="5016022"/>
            <a:ext cx="4042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*по две кнопки на каждом этаже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03819" y="676338"/>
            <a:ext cx="3130453" cy="13133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ручная отправка сигнала тревоги о начале пожара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4901291" y="1071049"/>
            <a:ext cx="914400" cy="47548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547640" y="-18864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Система пожарной сигнализации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8307" y="840600"/>
            <a:ext cx="6382382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управления аварийной пожарной сигнализацией</a:t>
            </a:r>
            <a:endParaRPr lang="ru-RU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95" y="1842119"/>
            <a:ext cx="2613094" cy="38011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07" y="1806260"/>
            <a:ext cx="2581920" cy="38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146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547640" y="-18864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Система пожарной сигнализации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74421" y="651600"/>
            <a:ext cx="3855111" cy="9796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Радиорасширитель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сигнала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04" y="1769040"/>
            <a:ext cx="2570683" cy="385602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5062089" y="651600"/>
            <a:ext cx="3855111" cy="9796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сигналы и передает на блок управления</a:t>
            </a:r>
            <a:endParaRPr lang="ru-RU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4272077" y="921715"/>
            <a:ext cx="680313" cy="4828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175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547640" y="-18864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Система пожарной сигнализации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8307" y="840600"/>
            <a:ext cx="6382382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Датчик = глаза и уши пожарной сигнализации </a:t>
            </a:r>
            <a:endParaRPr lang="ru-RU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6" y="2132885"/>
            <a:ext cx="4503579" cy="3002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0" t="19072" r="31987" b="25760"/>
          <a:stretch/>
        </p:blipFill>
        <p:spPr>
          <a:xfrm>
            <a:off x="4760033" y="2132885"/>
            <a:ext cx="4157167" cy="3002385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414016" y="1957320"/>
            <a:ext cx="936346" cy="822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321101" y="2509114"/>
            <a:ext cx="2304288" cy="8339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8929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547640" y="-18864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Система пожарной сигнализации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60396" y="914400"/>
            <a:ext cx="5193793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Сухие контакты</a:t>
            </a:r>
            <a:endParaRPr lang="ru-RU" sz="2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78" y="1869840"/>
            <a:ext cx="5617616" cy="37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21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285120" y="1697040"/>
            <a:ext cx="184320" cy="33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74" name="Table 2"/>
          <p:cNvGraphicFramePr/>
          <p:nvPr>
            <p:extLst>
              <p:ext uri="{D42A27DB-BD31-4B8C-83A1-F6EECF244321}">
                <p14:modId xmlns:p14="http://schemas.microsoft.com/office/powerpoint/2010/main" val="90541407"/>
              </p:ext>
            </p:extLst>
          </p:nvPr>
        </p:nvGraphicFramePr>
        <p:xfrm>
          <a:off x="95040" y="969869"/>
          <a:ext cx="8975520" cy="4556760"/>
        </p:xfrm>
        <a:graphic>
          <a:graphicData uri="http://schemas.openxmlformats.org/drawingml/2006/table">
            <a:tbl>
              <a:tblPr/>
              <a:tblGrid>
                <a:gridCol w="1397261"/>
                <a:gridCol w="1210219"/>
                <a:gridCol w="1540296"/>
                <a:gridCol w="1053389"/>
                <a:gridCol w="1660550"/>
                <a:gridCol w="1457165"/>
                <a:gridCol w="656640"/>
              </a:tblGrid>
              <a:tr h="14734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Адрес МКД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Соб-ть, руб./ %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Стоимость работ по замене лифтов + разработка ПСД</a:t>
                      </a:r>
                      <a:r>
                        <a:t/>
                      </a:r>
                      <a:br/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(по заключенным договорам), руб.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Расчет возвратных средств за 30 лет, руб.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Стоимость ремонта инженерных систем и конструктивных элементов, </a:t>
                      </a:r>
                      <a:r>
                        <a:rPr lang="ru-RU" sz="13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руб.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Сумма превышения возвратных средств с учетом выполненных и запланированных работ, руб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Сумма доплаты 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 тарифу 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9, 36 </a:t>
                      </a:r>
                      <a:r>
                        <a:rPr lang="ru-RU" sz="13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руб./</a:t>
                      </a:r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м2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</a:tr>
              <a:tr h="2590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 Екатеринбург, </a:t>
                      </a:r>
                      <a:r>
                        <a:rPr sz="1400" b="1" dirty="0"/>
                        <a:t/>
                      </a:r>
                      <a:br>
                        <a:rPr sz="1400" b="1" dirty="0"/>
                      </a:b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ул. Степана Разина, д. 80</a:t>
                      </a:r>
                      <a:endParaRPr lang="ru-RU" sz="1400" b="1" strike="noStrike" spc="-1" dirty="0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1 731 110,22 / 83,5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5 374 796,71 (замена)</a:t>
                      </a:r>
                      <a:r>
                        <a:rPr sz="1400"/>
                        <a:t/>
                      </a:r>
                      <a:br>
                        <a:rPr sz="1400"/>
                      </a:b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722 016,61 (замена АПС)</a:t>
                      </a:r>
                      <a:r>
                        <a:rPr sz="1400"/>
                        <a:t/>
                      </a:r>
                      <a:br>
                        <a:rPr sz="1400"/>
                      </a:b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124 311,29 (СК)</a:t>
                      </a:r>
                      <a:r>
                        <a:rPr sz="1400"/>
                        <a:t/>
                      </a:r>
                      <a:br>
                        <a:rPr sz="1400"/>
                      </a:b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376 819,03 (ПСД лифты + ПС)</a:t>
                      </a:r>
                      <a:r>
                        <a:rPr sz="1400"/>
                        <a:t/>
                      </a:r>
                      <a:br>
                        <a:rPr sz="1400"/>
                      </a:b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________________</a:t>
                      </a:r>
                      <a:r>
                        <a:rPr sz="1400"/>
                        <a:t/>
                      </a:r>
                      <a:br>
                        <a:rPr sz="1400"/>
                      </a:br>
                      <a:r>
                        <a:rPr sz="1400"/>
                        <a:t/>
                      </a:r>
                      <a:br>
                        <a:rPr sz="1400"/>
                      </a:b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6 597 943,64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12 747 335,26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1 494 931,9 (крыша)</a:t>
                      </a:r>
                      <a:r>
                        <a:rPr sz="1400" dirty="0"/>
                        <a:t/>
                      </a:r>
                      <a:br>
                        <a:rPr sz="1400" dirty="0"/>
                      </a:b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537 195 (подвальное помещение)</a:t>
                      </a:r>
                      <a:r>
                        <a:rPr sz="1400" dirty="0"/>
                        <a:t/>
                      </a:r>
                      <a:br>
                        <a:rPr sz="1400" dirty="0"/>
                      </a:b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2 024 755,5 (фасад)</a:t>
                      </a:r>
                      <a:r>
                        <a:rPr sz="1400" dirty="0"/>
                        <a:t/>
                      </a:r>
                      <a:br>
                        <a:rPr sz="1400" dirty="0"/>
                      </a:b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1 760 257,7 (отопление)</a:t>
                      </a:r>
                      <a:r>
                        <a:rPr sz="1400" dirty="0"/>
                        <a:t/>
                      </a:r>
                      <a:br>
                        <a:rPr sz="1400" dirty="0"/>
                      </a:b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878 511,6 (ЭС)</a:t>
                      </a:r>
                      <a:r>
                        <a:rPr sz="1400" dirty="0"/>
                        <a:t/>
                      </a:r>
                      <a:br>
                        <a:rPr sz="1400" dirty="0"/>
                      </a:b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1 277 396,84 (ХВС)</a:t>
                      </a:r>
                      <a:r>
                        <a:rPr sz="1400" dirty="0"/>
                        <a:t/>
                      </a:r>
                      <a:br>
                        <a:rPr sz="1400" dirty="0"/>
                      </a:b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1 327 396,84 (ГВС)</a:t>
                      </a:r>
                      <a:r>
                        <a:rPr sz="1400" dirty="0"/>
                        <a:t/>
                      </a:r>
                      <a:br>
                        <a:rPr sz="1400" dirty="0"/>
                      </a:b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959 334,1 (</a:t>
                      </a:r>
                      <a:r>
                        <a:rPr lang="ru-RU" sz="1400" b="0" strike="noStrike" spc="-1" dirty="0" err="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водоотв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)</a:t>
                      </a:r>
                      <a:r>
                        <a:rPr sz="1400" dirty="0"/>
                        <a:t/>
                      </a:r>
                      <a:br>
                        <a:rPr sz="1400" dirty="0"/>
                      </a:b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460 271,6 (ПСД)</a:t>
                      </a:r>
                      <a:r>
                        <a:rPr sz="1400" dirty="0"/>
                        <a:t/>
                      </a:r>
                      <a:br>
                        <a:rPr sz="1400" dirty="0"/>
                      </a:b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214 401,02 (СК)</a:t>
                      </a:r>
                      <a:r>
                        <a:rPr sz="1400" dirty="0"/>
                        <a:t/>
                      </a:r>
                      <a:br>
                        <a:rPr sz="1400" dirty="0"/>
                      </a:b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______________</a:t>
                      </a:r>
                      <a:r>
                        <a:rPr sz="1400" dirty="0"/>
                        <a:t/>
                      </a:r>
                      <a:br>
                        <a:rPr sz="1400" dirty="0"/>
                      </a:b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10 934 452,12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- 4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785 060,50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4,41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5" name="CustomShape 3"/>
          <p:cNvSpPr/>
          <p:nvPr/>
        </p:nvSpPr>
        <p:spPr>
          <a:xfrm>
            <a:off x="1287461" y="0"/>
            <a:ext cx="80535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Расчет возвратности денежных средств в МКД по адресу: г. Екатеринбург, ул. Степана Разина, д. 80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285120" y="1697040"/>
            <a:ext cx="184320" cy="33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3"/>
          <p:cNvSpPr/>
          <p:nvPr/>
        </p:nvSpPr>
        <p:spPr>
          <a:xfrm>
            <a:off x="1265515" y="-65837"/>
            <a:ext cx="80535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Расчет возвратности денежных средств в МКД по адресу: г. Екатеринбург, ул. Степана Разина, д. 80</a:t>
            </a:r>
            <a:endParaRPr lang="ru-RU" sz="2400" b="0" strike="noStrike" spc="-1" dirty="0">
              <a:latin typeface="Arial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771520"/>
              </p:ext>
            </p:extLst>
          </p:nvPr>
        </p:nvGraphicFramePr>
        <p:xfrm>
          <a:off x="146305" y="821880"/>
          <a:ext cx="8851391" cy="482176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8851391"/>
              </a:tblGrid>
              <a:tr h="438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Формула расчета для определения стоимости доплаты к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тарифу: Стоимость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превышения / Площадь помещений (жилых + нежилых) /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мес.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785 060,5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3706, 8 м2 / 293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мес.=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4,41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9" marR="4609" marT="4609" marB="0" anchor="b"/>
                </a:tc>
              </a:tr>
              <a:tr h="412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Крыша: 1 м2 = 1941, 47 руб. (согласно Приказу №229 от 31.05.2018 </a:t>
                      </a:r>
                      <a:r>
                        <a:rPr lang="ru-RU" sz="14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МинЖКХ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предельной стоимости). S кровли = 770 м2* 1941,47= 1 494 931,9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9" marR="4609" marT="4609" marB="0" anchor="ctr"/>
                </a:tc>
              </a:tr>
              <a:tr h="2675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Подвальное помещение: 1 м2 = 3581, 3 руб. *150 м = 537 195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9" marR="4609" marT="4609" marB="0" anchor="ctr"/>
                </a:tc>
              </a:tr>
              <a:tr h="2241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ЭС. 3706,8 м2 * 237 = 878 511, 6 руб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9" marR="4609" marT="4609" marB="0" anchor="ctr"/>
                </a:tc>
              </a:tr>
              <a:tr h="821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теплоснабжения:</a:t>
                      </a:r>
                      <a:b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Монтаж/демонтаж изоляции - 72210, 3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Монтаж/демонтаж трубопроводов - 1308807,26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Врезки, радиаторы, узел ввода - 379222, 14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9" marR="4609" marT="4609" marB="0" anchor="ctr"/>
                </a:tc>
              </a:tr>
              <a:tr h="625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ХВС:</a:t>
                      </a:r>
                      <a:b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Демонтаж/монтаж трубопроводов/изоляция - 1 149 286,96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Заделки, изоляция, узел ввода - 128 110,24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9" marR="4609" marT="4609" marB="0" anchor="ctr"/>
                </a:tc>
              </a:tr>
              <a:tr h="625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ГВС:</a:t>
                      </a:r>
                      <a:b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Демонтаж/монтаж трубопроводов/изоляция - 1 199 286,96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Заделки, изоляция, узел ввода - 128 110,24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9" marR="4609" marT="4609" marB="0" anchor="ctr"/>
                </a:tc>
              </a:tr>
              <a:tr h="821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водоотведения:</a:t>
                      </a:r>
                      <a:b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Монтаж/демонтаж трубопроводов/изоляция - 387 524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Бестраншейная замена выпусков, заделка - 351 178,4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Смена унитазов (без стоимости материалов)  - 210 660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9" marR="4609" marT="4609" marB="0" anchor="ctr"/>
                </a:tc>
              </a:tr>
              <a:tr h="2241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ПСД. 4239,4 м2 * 108,57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руб./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м2 = 460 271, 65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9" marR="4609" marT="4609" marB="0" anchor="ctr"/>
                </a:tc>
              </a:tr>
              <a:tr h="230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Строительный контроль. 2% от стоимости СМР = 214 401,2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9" marR="4609" marT="460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1358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2"/>
          <p:cNvPicPr/>
          <p:nvPr/>
        </p:nvPicPr>
        <p:blipFill>
          <a:blip r:embed="rId2"/>
          <a:srcRect t="36964" r="1965"/>
          <a:stretch/>
        </p:blipFill>
        <p:spPr>
          <a:xfrm>
            <a:off x="35640" y="2785320"/>
            <a:ext cx="9107640" cy="2879640"/>
          </a:xfrm>
          <a:prstGeom prst="rect">
            <a:avLst/>
          </a:prstGeom>
          <a:ln w="9360"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1043640" y="913320"/>
            <a:ext cx="7100280" cy="533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Спасибо за внимание !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Web-сайт: </a:t>
            </a:r>
            <a:r>
              <a:rPr lang="ru-RU" sz="24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3"/>
              </a:rPr>
              <a:t>www.fkr66.ru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E-mail: fkr66@mail.ru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Телефон «горячей линии»: +7 (343) 287-54-54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8-800-300-80-88</a:t>
            </a:r>
            <a:r>
              <a:t/>
            </a:r>
            <a:br/>
            <a:r>
              <a:t/>
            </a:r>
            <a:br/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pic>
        <p:nvPicPr>
          <p:cNvPr id="178" name="Рисунок 5"/>
          <p:cNvPicPr/>
          <p:nvPr/>
        </p:nvPicPr>
        <p:blipFill>
          <a:blip r:embed="rId4"/>
          <a:stretch/>
        </p:blipFill>
        <p:spPr>
          <a:xfrm>
            <a:off x="16560" y="49320"/>
            <a:ext cx="2626920" cy="103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1619640" y="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Особенности капитального ремонта лифтового оборудования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93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30960" y="3852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94" name="CustomShape 2"/>
          <p:cNvSpPr/>
          <p:nvPr/>
        </p:nvSpPr>
        <p:spPr>
          <a:xfrm>
            <a:off x="253080" y="1417320"/>
            <a:ext cx="1807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489960" y="1029960"/>
            <a:ext cx="2979000" cy="1213920"/>
          </a:xfrm>
          <a:prstGeom prst="roundRect">
            <a:avLst>
              <a:gd name="adj" fmla="val 16667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Антивандальные материалы в отделке кабины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3585960" y="1481400"/>
            <a:ext cx="863280" cy="5173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97" name="CustomShape 5"/>
          <p:cNvSpPr/>
          <p:nvPr/>
        </p:nvSpPr>
        <p:spPr>
          <a:xfrm>
            <a:off x="517320" y="2494800"/>
            <a:ext cx="2979000" cy="1189800"/>
          </a:xfrm>
          <a:prstGeom prst="roundRect">
            <a:avLst>
              <a:gd name="adj" fmla="val 16667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Световая индикация направления движения лифта, синтезатор речи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98" name="CustomShape 6"/>
          <p:cNvSpPr/>
          <p:nvPr/>
        </p:nvSpPr>
        <p:spPr>
          <a:xfrm>
            <a:off x="3600360" y="2864880"/>
            <a:ext cx="863280" cy="5173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99" name="CustomShape 7"/>
          <p:cNvSpPr/>
          <p:nvPr/>
        </p:nvSpPr>
        <p:spPr>
          <a:xfrm>
            <a:off x="489960" y="3935520"/>
            <a:ext cx="3001320" cy="1626120"/>
          </a:xfrm>
          <a:prstGeom prst="roundRect">
            <a:avLst>
              <a:gd name="adj" fmla="val 16667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Надписи на кнопках, продублированные шрифтом Брайля для слабовидящих собственников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00" name="CustomShape 8"/>
          <p:cNvSpPr/>
          <p:nvPr/>
        </p:nvSpPr>
        <p:spPr>
          <a:xfrm>
            <a:off x="3585960" y="4489920"/>
            <a:ext cx="863280" cy="5173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pic>
        <p:nvPicPr>
          <p:cNvPr id="101" name="Рисунок 5"/>
          <p:cNvPicPr/>
          <p:nvPr/>
        </p:nvPicPr>
        <p:blipFill>
          <a:blip r:embed="rId4"/>
          <a:stretch/>
        </p:blipFill>
        <p:spPr>
          <a:xfrm>
            <a:off x="4650840" y="966600"/>
            <a:ext cx="2008800" cy="2332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" name="Picture 2"/>
          <p:cNvPicPr/>
          <p:nvPr/>
        </p:nvPicPr>
        <p:blipFill>
          <a:blip r:embed="rId5"/>
          <a:stretch/>
        </p:blipFill>
        <p:spPr>
          <a:xfrm>
            <a:off x="4650840" y="3448800"/>
            <a:ext cx="1937880" cy="2081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" name="Рисунок 4"/>
          <p:cNvPicPr/>
          <p:nvPr/>
        </p:nvPicPr>
        <p:blipFill>
          <a:blip r:embed="rId6"/>
          <a:stretch/>
        </p:blipFill>
        <p:spPr>
          <a:xfrm>
            <a:off x="6106320" y="2212200"/>
            <a:ext cx="2778120" cy="15624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619640" y="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Особенности капитального ремонта лифтового оборудования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05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30960" y="3852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06" name="CustomShape 2"/>
          <p:cNvSpPr/>
          <p:nvPr/>
        </p:nvSpPr>
        <p:spPr>
          <a:xfrm>
            <a:off x="253080" y="1417320"/>
            <a:ext cx="1807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4500000" y="1417320"/>
            <a:ext cx="4489200" cy="350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комфорт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плавность движения;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точность остановки; </a:t>
            </a:r>
            <a:endParaRPr lang="ru-RU" sz="2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экономия электроэнергии до 15% 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 сравнению с нерегулируемым плавным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приводом лифта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08" name="CustomShape 4"/>
          <p:cNvSpPr/>
          <p:nvPr/>
        </p:nvSpPr>
        <p:spPr>
          <a:xfrm>
            <a:off x="221400" y="1407600"/>
            <a:ext cx="4031640" cy="1402920"/>
          </a:xfrm>
          <a:prstGeom prst="roundRect">
            <a:avLst>
              <a:gd name="adj" fmla="val 16667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Устанавливаются лебедки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 частотно-регулируемым приводом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109" name="CustomShape 5"/>
          <p:cNvSpPr/>
          <p:nvPr/>
        </p:nvSpPr>
        <p:spPr>
          <a:xfrm>
            <a:off x="4140000" y="1201320"/>
            <a:ext cx="575280" cy="410364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60">
            <a:solidFill>
              <a:srgbClr val="62B32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Рисунок 14"/>
          <p:cNvPicPr/>
          <p:nvPr/>
        </p:nvPicPr>
        <p:blipFill>
          <a:blip r:embed="rId4"/>
          <a:stretch/>
        </p:blipFill>
        <p:spPr>
          <a:xfrm>
            <a:off x="793800" y="3064680"/>
            <a:ext cx="2821680" cy="188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619640" y="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Основное оборудование лифта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105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30960" y="3852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06" name="CustomShape 2"/>
          <p:cNvSpPr/>
          <p:nvPr/>
        </p:nvSpPr>
        <p:spPr>
          <a:xfrm>
            <a:off x="253080" y="1417320"/>
            <a:ext cx="1807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530" y="2019240"/>
            <a:ext cx="5299497" cy="3532997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627436" y="938794"/>
            <a:ext cx="4373683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привод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947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547640" y="-18864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31210" y="413640"/>
            <a:ext cx="5427879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Ограничитель скорости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20" y="1531080"/>
            <a:ext cx="5617615" cy="37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461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6605" y="289879"/>
            <a:ext cx="4586802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Направляющие кабины и противовеса лифта</a:t>
            </a:r>
            <a:endParaRPr lang="ru-RU" dirty="0"/>
          </a:p>
        </p:txBody>
      </p:sp>
      <p:pic>
        <p:nvPicPr>
          <p:cNvPr id="1026" name="Picture 2" descr="https://downloader.disk.yandex.ru/preview/f0dd536bfe6ba963fa6d9bb36a5aa7169c879997fa9f7f45ebb57b4051dca450/5d677b2f/H9M5aYNoHF5gRCGs4afuUoKjAdzhkJxGcg7BY4DGlm2SGZ1K3bDkxMuJron9xz-GtSKAKgcKO1JAP68ewv7fFw%3D%3D?uid=0&amp;filename=IMG-20190805-WA0012.jpg&amp;disposition=inline&amp;hash=&amp;limit=0&amp;content_type=image%2Fjpeg&amp;owner_uid=0&amp;tknv=v2&amp;size=1920x9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920" y="1506240"/>
            <a:ext cx="2853611" cy="376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ownloader.disk.yandex.ru/preview/39314a2016a075d48cf1e447923a80b3224dbd0d7cc5dc16e33d65e92fe6ea61/5d677b2f/PAa_GfbwEQjfaOWTLbptkIKjAdzhkJxGcg7BY4DGlm0ZNXZFGdVc6YY8Mq6VDa2oSMnBxs0OdO8AAtrymxktsA%3D%3D?uid=0&amp;filename=IMG-20190805-WA0005.jpg&amp;disposition=inline&amp;hash=&amp;limit=0&amp;content_type=image%2Fjpeg&amp;owner_uid=0&amp;tknv=v2&amp;size=1920x9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26" y="1506240"/>
            <a:ext cx="2824015" cy="376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3837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52280" y="651600"/>
            <a:ext cx="5427879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Частотный преобразователь лифта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952" b="272"/>
          <a:stretch/>
        </p:blipFill>
        <p:spPr>
          <a:xfrm rot="16200000">
            <a:off x="2726916" y="2118851"/>
            <a:ext cx="3851100" cy="2975568"/>
          </a:xfrm>
          <a:prstGeom prst="rect">
            <a:avLst/>
          </a:prstGeom>
        </p:spPr>
      </p:pic>
      <p:sp>
        <p:nvSpPr>
          <p:cNvPr id="6" name="CustomShape 1"/>
          <p:cNvSpPr/>
          <p:nvPr/>
        </p:nvSpPr>
        <p:spPr>
          <a:xfrm>
            <a:off x="1547640" y="-18864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Электрооборудование лифта</a:t>
            </a:r>
            <a:endParaRPr lang="ru-RU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6800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10040" y="841320"/>
            <a:ext cx="871236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01951" y="414000"/>
            <a:ext cx="5427879" cy="8546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Вводное устройство лифта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63" r="32600"/>
          <a:stretch/>
        </p:blipFill>
        <p:spPr>
          <a:xfrm>
            <a:off x="1623931" y="1506240"/>
            <a:ext cx="2655417" cy="3992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00759" y="2171703"/>
            <a:ext cx="3992773" cy="26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364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16996</TotalTime>
  <Words>777</Words>
  <Application>Microsoft Office PowerPoint</Application>
  <PresentationFormat>Экран (16:10)</PresentationFormat>
  <Paragraphs>154</Paragraphs>
  <Slides>28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Ya Blondinko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GKX</dc:creator>
  <dc:description/>
  <cp:lastModifiedBy>Гирш Евгения Аркадьевна</cp:lastModifiedBy>
  <cp:revision>648</cp:revision>
  <cp:lastPrinted>2019-08-29T09:10:56Z</cp:lastPrinted>
  <dcterms:created xsi:type="dcterms:W3CDTF">2015-06-18T04:37:54Z</dcterms:created>
  <dcterms:modified xsi:type="dcterms:W3CDTF">2019-08-29T09:11:35Z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Ya Blondinko Edition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13</vt:i4>
  </property>
  <property fmtid="{D5CDD505-2E9C-101B-9397-08002B2CF9AE}" pid="9" name="PresentationFormat">
    <vt:lpwstr>Экран (16:10)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14</vt:i4>
  </property>
</Properties>
</file>