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61" r:id="rId10"/>
    <p:sldId id="258" r:id="rId11"/>
    <p:sldId id="260" r:id="rId12"/>
    <p:sldId id="281" r:id="rId13"/>
    <p:sldId id="263" r:id="rId14"/>
    <p:sldId id="265" r:id="rId15"/>
    <p:sldId id="266" r:id="rId16"/>
    <p:sldId id="262" r:id="rId17"/>
    <p:sldId id="267" r:id="rId18"/>
    <p:sldId id="282" r:id="rId19"/>
    <p:sldId id="283" r:id="rId20"/>
    <p:sldId id="284" r:id="rId21"/>
    <p:sldId id="269" r:id="rId22"/>
    <p:sldId id="285" r:id="rId23"/>
    <p:sldId id="270" r:id="rId24"/>
    <p:sldId id="271" r:id="rId25"/>
    <p:sldId id="273" r:id="rId26"/>
    <p:sldId id="274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94" d="100"/>
          <a:sy n="94" d="100"/>
        </p:scale>
        <p:origin x="-6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81FED-5DBE-4D64-B95F-5F89641CBD99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6031E-B672-47D4-8E69-2CE8B078B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8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6031E-B672-47D4-8E69-2CE8B078BF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97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12161584/c02ed83eeec4271d71b8a342b4cd7a76/#block_1007" TargetMode="External"/><Relationship Id="rId2" Type="http://schemas.openxmlformats.org/officeDocument/2006/relationships/hyperlink" Target="https://base.garant.ru/12161584/b22e312de8e99833fd98f6f7cc7d3e5e/#block_1005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ase.garant.ru/12161584/48d8530498621e8315b6e22c59e832d0/#block_1008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217344/#dst100022" TargetMode="External"/><Relationship Id="rId2" Type="http://schemas.openxmlformats.org/officeDocument/2006/relationships/hyperlink" Target="http://www.consultant.ru/document/cons_doc_LAW_106125/#dst0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4%D0%B2%D0%B5%D1%80%D1%8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67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424936" cy="1296143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Требования пожарной безопасности при установке противопожарных дверей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11960" y="5949280"/>
            <a:ext cx="4932040" cy="93968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ООО «ПРОФИТ» </a:t>
            </a:r>
          </a:p>
          <a:p>
            <a:pPr algn="l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Углова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Анна Олеговна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40264" y="822479"/>
            <a:ext cx="184731" cy="5538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38050" rIns="9144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63272" cy="43204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ФЗ №123. Таблица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24. Пределы огнестойкости заполнения проемов в противопожарных преградах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69765674"/>
              </p:ext>
            </p:extLst>
          </p:nvPr>
        </p:nvGraphicFramePr>
        <p:xfrm>
          <a:off x="251520" y="822476"/>
          <a:ext cx="8568952" cy="5149033"/>
        </p:xfrm>
        <a:graphic>
          <a:graphicData uri="http://schemas.openxmlformats.org/drawingml/2006/table">
            <a:tbl>
              <a:tblPr/>
              <a:tblGrid>
                <a:gridCol w="3099852"/>
                <a:gridCol w="2734550"/>
                <a:gridCol w="2734550"/>
              </a:tblGrid>
              <a:tr h="493153"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элементов заполнения проемов в противопожарных преградах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заполнения проемов в противопожарных преградах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459">
                <a:tc rowSpan="3">
                  <a:txBody>
                    <a:bodyPr/>
                    <a:lstStyle/>
                    <a:p>
                      <a:pPr indent="0" algn="ctr"/>
                      <a:r>
                        <a:rPr lang="ru-RU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Двери (за исключением дверей с остеклением более 25 процентов и </a:t>
                      </a:r>
                      <a:r>
                        <a:rPr lang="ru-RU" sz="1050" dirty="0" err="1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дымогазонепроницаемых</a:t>
                      </a:r>
                      <a:r>
                        <a:rPr lang="ru-RU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дверей), ворота, люки, клапаны, шторы и экраны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5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EI 60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5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EI 30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8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EI 15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459">
                <a:tc rowSpan="3">
                  <a:txBody>
                    <a:bodyPr/>
                    <a:lstStyle/>
                    <a:p>
                      <a:pPr indent="0"/>
                      <a:r>
                        <a:rPr lang="ru-RU" sz="105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Двери с остеклением более 25 процентов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EIW 60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EIW 30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EIW 15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459">
                <a:tc rowSpan="3">
                  <a:txBody>
                    <a:bodyPr/>
                    <a:lstStyle/>
                    <a:p>
                      <a:pPr indent="0"/>
                      <a:r>
                        <a:rPr lang="ru-RU" sz="105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Дымогазонепроницаемые двери (за исключением дверей с остеклением более 25 процентов)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EIS 60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EIS 30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5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EIS 15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459">
                <a:tc rowSpan="3">
                  <a:txBody>
                    <a:bodyPr/>
                    <a:lstStyle/>
                    <a:p>
                      <a:pPr indent="0"/>
                      <a:r>
                        <a:rPr lang="ru-RU" sz="105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Дымогазонепроницаемые двери с остеклением более 25 процентов, шторы и экраны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EIWS 60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EIWS 30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5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EIWS 15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3769">
                <a:tc>
                  <a:txBody>
                    <a:bodyPr/>
                    <a:lstStyle/>
                    <a:p>
                      <a:pPr indent="0"/>
                      <a:r>
                        <a:rPr lang="ru-RU" sz="105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Двери шахт лифтов (при условии, что к ним устанавливаются требования по пределам огнестойкости)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EI 30</a:t>
                      </a:r>
                    </a:p>
                    <a:p>
                      <a:pPr indent="0" algn="ctr"/>
                      <a:r>
                        <a:rPr lang="ru-RU" sz="1050" dirty="0">
                          <a:solidFill>
                            <a:srgbClr val="464C5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зданиях высотой не более 28 метров предел огнестойкости дверей шахт лифтов принимается Е 30)</a:t>
                      </a:r>
                    </a:p>
                  </a:txBody>
                  <a:tcPr marL="35920" marR="35920" marT="17960" marB="17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9723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22272F"/>
                </a:solidFill>
                <a:effectLst/>
                <a:latin typeface="PT Serif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90611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Латинские буквы указывают предельные состояния строительных конструкций по огнестойкости: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потеря целостности в результате образования в конструкциях сквозных трещин или отверстий, через которые на необогреваемую поверхность проникают продукты горения или пламя;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I - потеря теплоизолирующей способности вследствие повышения температуры на необогреваемой поверхности конструкции до предельных для данной конструкции значений;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R - потеря несущей способности вследствие обрушения конструкции или возникновения предельных деформаций;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То есть огнезащита с маркировкой EI60 - материал с пределом огнестойкости по потере целостности и теплоизолирующей способности через 60 минут. Причем независимо от того, какое из двух последних предельных состояний наступит ранее.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4115594" cy="4968552"/>
          </a:xfrm>
        </p:spPr>
      </p:pic>
    </p:spTree>
    <p:extLst>
      <p:ext uri="{BB962C8B-B14F-4D97-AF65-F5344CB8AC3E}">
        <p14:creationId xmlns:p14="http://schemas.microsoft.com/office/powerpoint/2010/main" val="35064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дверей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712968" cy="3960440"/>
          </a:xfrm>
        </p:spPr>
      </p:pic>
    </p:spTree>
    <p:extLst>
      <p:ext uri="{BB962C8B-B14F-4D97-AF65-F5344CB8AC3E}">
        <p14:creationId xmlns:p14="http://schemas.microsoft.com/office/powerpoint/2010/main" val="11459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Требование к подрядчику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5400600" cy="5112568"/>
          </a:xfr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652120" y="3645024"/>
            <a:ext cx="3384376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Монтаж, техническое обслуживание и ремонт заполнений проемов в противопожарных преградах.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292080" y="4185084"/>
            <a:ext cx="360040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Требования к дверям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Паспорт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Сертификат соответствия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74875"/>
            <a:ext cx="3456383" cy="395128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74875"/>
            <a:ext cx="3744415" cy="3951288"/>
          </a:xfrm>
        </p:spPr>
      </p:pic>
    </p:spTree>
    <p:extLst>
      <p:ext uri="{BB962C8B-B14F-4D97-AF65-F5344CB8AC3E}">
        <p14:creationId xmlns:p14="http://schemas.microsoft.com/office/powerpoint/2010/main" val="17140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к закрывающим документам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выполненных работ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74875"/>
            <a:ext cx="3528392" cy="39512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Сертификат на пену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74875"/>
            <a:ext cx="3888432" cy="3951288"/>
          </a:xfrm>
        </p:spPr>
      </p:pic>
    </p:spTree>
    <p:extLst>
      <p:ext uri="{BB962C8B-B14F-4D97-AF65-F5344CB8AC3E}">
        <p14:creationId xmlns:p14="http://schemas.microsoft.com/office/powerpoint/2010/main" val="30898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ППР № 330, п.20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Руководитель организации обеспечивает наличие на дверях помещений производственного и складского назначения и наружных установках обозначение их категорий по взрывопожарной и пожарной опасности, а также класса зоны в соответствии с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главами 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/>
              </a:rPr>
              <a:t>7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/>
              </a:rPr>
              <a:t>8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Федерального закона "Технический регламент о требованиях пожарной безопасности".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Категории помещений и зданий определяются, исходя из вида находящихся в помещениях горючих веществ и материалов, их количества и пожароопасных свойств, а также, исходя из объемно-планировочных решений помещений и характеристик проводимых в них технологических процессов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Виды: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повышенная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взрывопожароопасность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(А);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взрывопожароопасность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(Б);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пожароопасность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(В1-В4);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умеренная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пожароопасность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(Г);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пониженная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пожароопасность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fontAlgn="base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п.8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Отнесение помещения к категории В1, В2, В3 или В4 осуществляется в зависимости от количества и способа размещения пожарной нагрузки в указанном помещении и его объемно-планировочных характеристик, а также от пожароопасных свойств веществ и материалов, составляющих пожарную нагрузку.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pPr marL="0" indent="0" fontAlgn="base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Пожароопасные зоны подразделяются на следующие классы: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П-I - зоны, расположенные в помещениях, в которых обращаются горючие жидкости с температурой вспышки 61 и более градуса Цельсия;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П-II - зоны, расположенные в помещениях, в которых выделяются горючие пыли или волокна;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П-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IIа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зоны, расположенные в помещениях, в которых обращаются твердые горючие вещества в количестве, при котором удельная пожарная нагрузка составляет не менее 1 мегаджоуля на квадратный метр;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П-III - зоны, расположенные вне зданий, сооружений, в которых обращаются горючие жидкости с температурой вспышки 61 и более градуса Цельсия или любые твердые горючие вещества.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0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Пакет документов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Копия лицензии МЧС подрядчика;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Паспорт на ПП дверь;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Сертификат соответствия дверей;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Сертификат соответствия на ПП пену;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 скрытых работ.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Расчет категории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взрывопожарной и пожарной опасности, а также класса зоны в соответствии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ПУЭ (по возможности)+ наклейка.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объектах защиты запрещается: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хранить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применять на чердаках, в подвалах и цокольных этажах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 также под свайным пространством зданий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легковоспламеняющиеся и горючие жидкости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порох, взрывчатые вещества, пиротехнические изделия,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баллоны с горючими газами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товары в аэрозольной упаковке и другие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пожаровзрывоопасные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вещества и материалы, кроме случаев,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5" y="2001520"/>
            <a:ext cx="3918190" cy="412464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0"/>
            <a:ext cx="4038600" cy="4104456"/>
          </a:xfrm>
        </p:spPr>
      </p:pic>
    </p:spTree>
    <p:extLst>
      <p:ext uri="{BB962C8B-B14F-4D97-AF65-F5344CB8AC3E}">
        <p14:creationId xmlns:p14="http://schemas.microsoft.com/office/powerpoint/2010/main" val="2941640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чердаки, технические этажи, вентиляционные камеры и другие технические помещения для организации производственных участков, мастерских, а также для хранения продукции, оборудования, мебели и других предметов;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4464496"/>
          </a:xfrm>
        </p:spPr>
      </p:pic>
    </p:spTree>
    <p:extLst>
      <p:ext uri="{BB962C8B-B14F-4D97-AF65-F5344CB8AC3E}">
        <p14:creationId xmlns:p14="http://schemas.microsoft.com/office/powerpoint/2010/main" val="137646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ФЗ №123 ст.88 Требования к ограничению распространения пожара в зданиях, сооружениях, пожарных отсеках</a:t>
            </a: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1484784"/>
            <a:ext cx="7941568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зданий, сооружений, пожарных отсеков, а также помещения различных классов функциональной пожарной опасности должны быть разделены между собой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ограждающими конструкциями с нормируемыми пределами огнестойкости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классами конструктивной пожарной опасности или противопожарными преградами. Требования к таким ограждающим конструкциям и типам противопожарных преград устанавливаются с учетом классов функциональной пожарной опасности помещений, величины пожарной нагрузки, степени огнестойкости и класса конструктивной пожарной опасности здания, сооружения, пожарного отсека.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9898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Снимать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предусмотренные проектной документацией двери эвакуационных выходов из поэтажных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коридоров, холлов, фойе, тамбуров и лестничных клеток, другие двери, препятствующие распространению опасных факторов пожара на путях эвакуации;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818815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Остеклять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балконы, лоджии и галереи, ведущие к незадымляемым лестничным клеткам;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4038600" cy="453650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034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Размещать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мебель, оборудование и другие предметы на подходах к пожарным кранам внутреннего противопожарного водопровода и первичным средствам пожаротушения, у дверей эвакуационных выходов, люков на балконах и лоджиях, в переходах между секциями и выходами на наружные эвакуационные лестницы, демонтировать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межбалконные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лестницы, а также заваривать люки на балконах и лоджиях квартир;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16832"/>
            <a:ext cx="4038600" cy="3292549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5"/>
            <a:ext cx="4038600" cy="3384376"/>
          </a:xfrm>
        </p:spPr>
      </p:pic>
    </p:spTree>
    <p:extLst>
      <p:ext uri="{BB962C8B-B14F-4D97-AF65-F5344CB8AC3E}">
        <p14:creationId xmlns:p14="http://schemas.microsoft.com/office/powerpoint/2010/main" val="2445092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79712" y="273050"/>
            <a:ext cx="3168352" cy="7076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ШТРАФЫ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762872" cy="469106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КоАП РФ Статья 20.4. Нарушение </a:t>
            </a:r>
            <a:r>
              <a:rPr lang="ru-RU" b="1" dirty="0">
                <a:latin typeface="Times New Roman" pitchFamily="18" charset="0"/>
                <a:cs typeface="Times New Roman" pitchFamily="18" charset="0"/>
                <a:hlinkClick r:id="rId2"/>
              </a:rPr>
              <a:t>требований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пожарной безопасности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(в ред. Федерального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закона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от 03.06.2011 N 120-ФЗ)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требований пожарной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безопасности влечет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предупреждение или наложение административного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штрафа: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граждан в размере 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2 000до 3 000 рублей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должностных лиц - 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6 000 до 15 000 рублей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лиц, осуществляющих предпринимательскую деятельность без образования юридического лица, -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20 000 до 30 000 рублей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юридических лиц - 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150 000 до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двухсот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200 000 рублей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4664"/>
            <a:ext cx="3456384" cy="3465953"/>
          </a:xfrm>
        </p:spPr>
      </p:pic>
    </p:spTree>
    <p:extLst>
      <p:ext uri="{BB962C8B-B14F-4D97-AF65-F5344CB8AC3E}">
        <p14:creationId xmlns:p14="http://schemas.microsoft.com/office/powerpoint/2010/main" val="6535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396044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24. Руководитель организации обеспечивает содержание наружных пожарных лестниц и ограждений на крышах (покрытиях) зданий и сооружений в исправном состоянии, их очистку от снега и наледи в зимнее время, организует не реже 1 раза в 5 лет проведение эксплуатационных испытаний пожарных лестниц и ограждений на крышах с составлением соответствующего протокола испытаний, а также периодического освидетельствования состояния средств спасения с высоты в соответствии с технической документацией или паспортом на такое изделие.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9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П1 - вертикальные лестницы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9722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П2 - маршевые лестницы с уклоном не более 6:1</a:t>
            </a:r>
            <a:r>
              <a:rPr lang="ru-RU" sz="3100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4038600" cy="39648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68760"/>
            <a:ext cx="4038600" cy="4108896"/>
          </a:xfrm>
        </p:spPr>
      </p:pic>
    </p:spTree>
    <p:extLst>
      <p:ext uri="{BB962C8B-B14F-4D97-AF65-F5344CB8AC3E}">
        <p14:creationId xmlns:p14="http://schemas.microsoft.com/office/powerpoint/2010/main" val="9576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Двери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мусоросборочные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камеры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2911"/>
            <a:ext cx="8229600" cy="4320540"/>
          </a:xfrm>
        </p:spPr>
      </p:pic>
    </p:spTree>
    <p:extLst>
      <p:ext uri="{BB962C8B-B14F-4D97-AF65-F5344CB8AC3E}">
        <p14:creationId xmlns:p14="http://schemas.microsoft.com/office/powerpoint/2010/main" val="37913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Лифтовые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технические помещения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  <p:extLst>
      <p:ext uri="{BB962C8B-B14F-4D97-AF65-F5344CB8AC3E}">
        <p14:creationId xmlns:p14="http://schemas.microsoft.com/office/powerpoint/2010/main" val="12373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Электрощитовые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помещения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91" y="1600200"/>
            <a:ext cx="6802217" cy="4525963"/>
          </a:xfrm>
        </p:spPr>
      </p:pic>
    </p:spTree>
    <p:extLst>
      <p:ext uri="{BB962C8B-B14F-4D97-AF65-F5344CB8AC3E}">
        <p14:creationId xmlns:p14="http://schemas.microsoft.com/office/powerpoint/2010/main" val="34618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жилых домах, где имеется встройка нежилых помещений (офисов и т.п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54" y="1600200"/>
            <a:ext cx="7352092" cy="4525963"/>
          </a:xfrm>
        </p:spPr>
      </p:pic>
    </p:spTree>
    <p:extLst>
      <p:ext uri="{BB962C8B-B14F-4D97-AF65-F5344CB8AC3E}">
        <p14:creationId xmlns:p14="http://schemas.microsoft.com/office/powerpoint/2010/main" val="1716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Выход на кровлю из МОП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35" y="1600200"/>
            <a:ext cx="5101729" cy="4525963"/>
          </a:xfrm>
        </p:spPr>
      </p:pic>
    </p:spTree>
    <p:extLst>
      <p:ext uri="{BB962C8B-B14F-4D97-AF65-F5344CB8AC3E}">
        <p14:creationId xmlns:p14="http://schemas.microsoft.com/office/powerpoint/2010/main" val="41620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Склад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6192688" cy="3974405"/>
          </a:xfrm>
        </p:spPr>
      </p:pic>
    </p:spTree>
    <p:extLst>
      <p:ext uri="{BB962C8B-B14F-4D97-AF65-F5344CB8AC3E}">
        <p14:creationId xmlns:p14="http://schemas.microsoft.com/office/powerpoint/2010/main" val="18249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Противопожарная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дверь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700" dirty="0">
                <a:latin typeface="Times New Roman" pitchFamily="18" charset="0"/>
                <a:cs typeface="Times New Roman" pitchFamily="18" charset="0"/>
                <a:hlinkClick r:id="rId2" tooltip="Дверь"/>
              </a:rPr>
              <a:t>дверь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обеспечивающая защиту помещений от распространения дыма и огня пожара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еста установки противопожарных дверей.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19256" cy="4209331"/>
          </a:xfrm>
        </p:spPr>
        <p:txBody>
          <a:bodyPr>
            <a:normAutofit fontScale="47500" lnSpcReduction="20000"/>
          </a:bodyPr>
          <a:lstStyle/>
          <a:p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двери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мусоросборочные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камеры;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лифтовые технические помещения;</a:t>
            </a:r>
          </a:p>
          <a:p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электрощитовые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ниши и помещения;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жилых домах, где имеется встройка нежилых помещений (офисов и т.п.);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выходы на эвакуационную лестницу (запасные изолированные пожарные выходы);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пути сообщения между производственными помещениями с различными технологическими процессами;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технические помещения в жилых, производственных, офисных и других зданиях общественного назначения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2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748</Words>
  <Application>Microsoft Office PowerPoint</Application>
  <PresentationFormat>Экран (4:3)</PresentationFormat>
  <Paragraphs>107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Требования пожарной безопасности при установке противопожарных дверей</vt:lpstr>
      <vt:lpstr>ФЗ №123 ст.88 Требования к ограничению распространения пожара в зданиях, сооружениях, пожарных отсеках  </vt:lpstr>
      <vt:lpstr>Двери в мусоросборочные камеры </vt:lpstr>
      <vt:lpstr>Лифтовые технические помещения</vt:lpstr>
      <vt:lpstr>Электрощитовые помещения </vt:lpstr>
      <vt:lpstr>В жилых домах, где имеется встройка нежилых помещений (офисов и т.п.) </vt:lpstr>
      <vt:lpstr>Выход на кровлю из МОП </vt:lpstr>
      <vt:lpstr>Склад</vt:lpstr>
      <vt:lpstr>   Противопожарная дверь — дверь, обеспечивающая защиту помещений от распространения дыма и огня пожара.  Места установки противопожарных дверей. </vt:lpstr>
      <vt:lpstr>ФЗ №123. Таблица 24. Пределы огнестойкости заполнения проемов в противопожарных преградах </vt:lpstr>
      <vt:lpstr>Что такое EI?</vt:lpstr>
      <vt:lpstr>Вид дверей</vt:lpstr>
      <vt:lpstr>Требование к подрядчику</vt:lpstr>
      <vt:lpstr>Требования к дверям</vt:lpstr>
      <vt:lpstr>Требования к закрывающим документам</vt:lpstr>
      <vt:lpstr>ППР № 330, п.20. Руководитель организации обеспечивает наличие на дверях помещений производственного и складского назначения и наружных установках обозначение их категорий по взрывопожарной и пожарной опасности, а также класса зоны в соответствии с главами 5, 7 и 8 Федерального закона "Технический регламент о требованиях пожарной безопасности". </vt:lpstr>
      <vt:lpstr>Пакет документов </vt:lpstr>
      <vt:lpstr>На объектах защиты запрещается: хранить и применять на чердаках, в подвалах и цокольных этажах, а также под свайным пространством зданий легковоспламеняющиеся и горючие жидкости, порох, взрывчатые вещества, пиротехнические изделия, баллоны с горючими газами, товары в аэрозольной упаковке и другие пожаровзрывоопасные вещества и материалы, кроме случаев, </vt:lpstr>
      <vt:lpstr>Использовать чердаки, технические этажи, вентиляционные камеры и другие технические помещения для организации производственных участков, мастерских, а также для хранения продукции, оборудования, мебели и других предметов; </vt:lpstr>
      <vt:lpstr>Снимать предусмотренные проектной документацией двери эвакуационных выходов из поэтажных коридоров, холлов, фойе, тамбуров и лестничных клеток, другие двери, препятствующие распространению опасных факторов пожара на путях эвакуации; </vt:lpstr>
      <vt:lpstr>Остеклять балконы, лоджии и галереи, ведущие к незадымляемым лестничным клеткам; </vt:lpstr>
      <vt:lpstr>Размещать мебель, оборудование и другие предметы на подходах к пожарным кранам внутреннего противопожарного водопровода и первичным средствам пожаротушения, у дверей эвакуационных выходов, люков на балконах и лоджиях, в переходах между секциями и выходами на наружные эвакуационные лестницы, демонтировать межбалконные лестницы, а также заваривать люки на балконах и лоджиях квартир; </vt:lpstr>
      <vt:lpstr>ШТРАФЫ</vt:lpstr>
      <vt:lpstr>24. Руководитель организации обеспечивает содержание наружных пожарных лестниц и ограждений на крышах (покрытиях) зданий и сооружений в исправном состоянии, их очистку от снега и наледи в зимнее время, организует не реже 1 раза в 5 лет проведение эксплуатационных испытаний пожарных лестниц и ограждений на крышах с составлением соответствующего протокола испытаний, а также периодического освидетельствования состояния средств спасения с высоты в соответствии с технической документацией или паспортом на такое изделие. </vt:lpstr>
      <vt:lpstr>П1 - вертикальные лестницы</vt:lpstr>
      <vt:lpstr>П2 - маршевые лестницы с уклоном не более 6:1.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пожарной безопасности к</dc:title>
  <dc:creator>Елена</dc:creator>
  <cp:lastModifiedBy>Елена</cp:lastModifiedBy>
  <cp:revision>26</cp:revision>
  <cp:lastPrinted>2019-09-25T05:59:53Z</cp:lastPrinted>
  <dcterms:created xsi:type="dcterms:W3CDTF">2019-09-24T14:22:47Z</dcterms:created>
  <dcterms:modified xsi:type="dcterms:W3CDTF">2019-09-25T06:05:08Z</dcterms:modified>
</cp:coreProperties>
</file>