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5" r:id="rId2"/>
    <p:sldId id="471" r:id="rId3"/>
    <p:sldId id="490" r:id="rId4"/>
    <p:sldId id="476" r:id="rId5"/>
    <p:sldId id="492" r:id="rId6"/>
    <p:sldId id="444" r:id="rId7"/>
    <p:sldId id="491" r:id="rId8"/>
    <p:sldId id="449" r:id="rId9"/>
  </p:sldIdLst>
  <p:sldSz cx="9144000" cy="5715000" type="screen16x1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32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6997" autoAdjust="0"/>
  </p:normalViewPr>
  <p:slideViewPr>
    <p:cSldViewPr>
      <p:cViewPr varScale="1">
        <p:scale>
          <a:sx n="95" d="100"/>
          <a:sy n="95" d="100"/>
        </p:scale>
        <p:origin x="852" y="90"/>
      </p:cViewPr>
      <p:guideLst>
        <p:guide orient="horz" pos="2163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30073-5102-43D2-B382-2368E294BFB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235075"/>
            <a:ext cx="5330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A9A8-C0C0-442D-85D9-FEAB3A53B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8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3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36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7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DC12-835B-44A1-A3E7-D443FFB127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835F-C014-40D0-8B84-F285B8E8F5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9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E007-DF77-4D85-A1DB-3891671248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94FC-E989-4429-9E9E-805C02874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5FAA-BB6E-4CEF-8E55-4C1FA42D30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3242-EEF5-4F24-99C2-1155245B02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8CA6-2F64-48A0-A3DA-6108B2B33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6507-B157-4AD6-A03A-8BB4DDDFF9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227C-8E10-491E-912B-7CB7C74D47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45AB-7944-48BB-90EF-EC0D902ADF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3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1B92-C068-4D60-9307-4976128E4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1562-8DF6-480F-AC91-8F76A1480C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069E-8C93-4588-B67D-64664F581B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5C86-1B97-414A-89EC-BBC1840852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0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A1DD-254F-42D9-A82E-6DE722966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07C4-2D1D-48C3-8A3F-D1B2360767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DB0D-3FC3-4B2F-8C36-183551E694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E115-2A26-4DB3-8E5A-BCCBF86829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9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0D06-2733-42A8-8FB0-91CF632A42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460E-DE71-4800-9AAF-304B896CBE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0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9E7F-9124-4A06-B6CA-9F13EB692A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6186-4499-4092-BBB4-B9BA8822A3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3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16184-2C31-4E17-B3B3-6684691DE9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BC974-4770-4957-9A75-0935A205D0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kr66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46386"/>
            <a:ext cx="8766720" cy="1979414"/>
          </a:xfrm>
        </p:spPr>
        <p:txBody>
          <a:bodyPr rtlCol="0">
            <a:noAutofit/>
          </a:bodyPr>
          <a:lstStyle/>
          <a:p>
            <a:pPr hangingPunct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сроков капитального ремонта на более ранний/поздний период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07504" y="90265"/>
            <a:ext cx="2944986" cy="96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9658" y="4258085"/>
            <a:ext cx="6408712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8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начальника отдела мониторинга жилищного фонда Регионального Фонда содействия капитальному ремонту общего имущества в многоквартирных домах Свердловской области</a:t>
            </a:r>
          </a:p>
          <a:p>
            <a:pPr hangingPunct="0">
              <a:lnSpc>
                <a:spcPct val="80000"/>
              </a:lnSpc>
              <a:spcBef>
                <a:spcPts val="600"/>
              </a:spcBef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Мелкозерова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Владимировна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6217" y="4925961"/>
            <a:ext cx="218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2019 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03648" y="0"/>
            <a:ext cx="7586240" cy="10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30812" y="38499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1345332"/>
            <a:ext cx="2448272" cy="13679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программа капитального ремонта МКД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987824" y="1633283"/>
            <a:ext cx="1080120" cy="7920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44296" y="1345332"/>
            <a:ext cx="446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предельные сроки капитального ремонта МКД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168 ЖК РФ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7296" y="3145532"/>
            <a:ext cx="2564751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Минстроя РФ от 29.10.2015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№774/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987824" y="3649588"/>
            <a:ext cx="1080120" cy="7920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62667" y="3445467"/>
            <a:ext cx="4464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Региональную программу по переносу сроков капитального ремонта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2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475656" y="3810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Очередность включения домов в Региональную программу капитального ремонта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028" y="1461213"/>
            <a:ext cx="8352928" cy="2664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год постройки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физический износ общего имущества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доме;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год проведения последнего капитального ремонта общего имущества в многоквартирном доме;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наличие коллективных (общедомовых) приборов учета потребления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полнота поступления взносов на капитальный ремонт 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собственников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137" t="33200" r="38976" b="26200"/>
          <a:stretch/>
        </p:blipFill>
        <p:spPr>
          <a:xfrm>
            <a:off x="5436096" y="4218245"/>
            <a:ext cx="2800359" cy="1454974"/>
          </a:xfrm>
          <a:prstGeom prst="rec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228184" y="1155800"/>
            <a:ext cx="2808312" cy="72008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9 Закон 127-ОЗ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353194" y="4945732"/>
            <a:ext cx="648072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9288" t="58400" r="72837" b="34600"/>
          <a:stretch/>
        </p:blipFill>
        <p:spPr>
          <a:xfrm>
            <a:off x="3029152" y="4740787"/>
            <a:ext cx="1493137" cy="746569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4603299" y="4945785"/>
            <a:ext cx="648072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5215" y="4763425"/>
            <a:ext cx="2096969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www.fkr66.ru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Соединительная линия уступом 32"/>
          <p:cNvCxnSpPr/>
          <p:nvPr/>
        </p:nvCxnSpPr>
        <p:spPr>
          <a:xfrm flipV="1">
            <a:off x="21608" y="1255472"/>
            <a:ext cx="1847730" cy="156441"/>
          </a:xfrm>
          <a:prstGeom prst="bentConnector4">
            <a:avLst>
              <a:gd name="adj1" fmla="val 63351"/>
              <a:gd name="adj2" fmla="val 336781"/>
            </a:avLst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flipV="1">
            <a:off x="1643850" y="1241848"/>
            <a:ext cx="1847730" cy="156441"/>
          </a:xfrm>
          <a:prstGeom prst="bentConnector4">
            <a:avLst>
              <a:gd name="adj1" fmla="val 54392"/>
              <a:gd name="adj2" fmla="val 336781"/>
            </a:avLst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flipV="1">
            <a:off x="3348527" y="1236305"/>
            <a:ext cx="1847730" cy="156441"/>
          </a:xfrm>
          <a:prstGeom prst="bentConnector4">
            <a:avLst>
              <a:gd name="adj1" fmla="val 54392"/>
              <a:gd name="adj2" fmla="val 336781"/>
            </a:avLst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flipV="1">
            <a:off x="5274587" y="1163627"/>
            <a:ext cx="1847730" cy="156441"/>
          </a:xfrm>
          <a:prstGeom prst="bentConnector4">
            <a:avLst>
              <a:gd name="adj1" fmla="val 60792"/>
              <a:gd name="adj2" fmla="val 261198"/>
            </a:avLst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30812" y="38499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03647" y="-118161"/>
            <a:ext cx="7942171" cy="10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включения домов в Региональную программу капитального ремонта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549" y="1376649"/>
            <a:ext cx="1157804" cy="6762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63008" y="1341468"/>
            <a:ext cx="1278595" cy="7082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20979" y="1327614"/>
            <a:ext cx="1417540" cy="7615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Прав-во Св. обл.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92442" y="1372829"/>
            <a:ext cx="1810202" cy="7312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55" y="2148025"/>
            <a:ext cx="1326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2-х раз в год проводят осмотр технического состояния жилых домов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(ПП СО №37-ПП)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9238" y="2147525"/>
            <a:ext cx="17519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Сводят информацию от УК в единый документ;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 КСП на территории муниципальных образований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(ПП СО №477-ПП)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2679" y="2263579"/>
            <a:ext cx="200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 КСП реализации Региональной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 минимальный размер взноса на капитальный ремонт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 СО №127-ОЗ от 19.12.2013)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8541" y="2244034"/>
            <a:ext cx="24354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Региональной программы;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проведение капремонта;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подрядные организации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Аккумулирует денежные средства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Финансирует и контролирует качество и сроки выполнения работ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182 ЖК РФ)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43319" y="1466528"/>
            <a:ext cx="0" cy="42484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059832" y="1348634"/>
            <a:ext cx="0" cy="42484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718059" y="1398253"/>
            <a:ext cx="0" cy="42484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0" y="1241848"/>
            <a:ext cx="432048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521218" y="1231220"/>
            <a:ext cx="432048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Овал 29"/>
          <p:cNvSpPr/>
          <p:nvPr/>
        </p:nvSpPr>
        <p:spPr>
          <a:xfrm>
            <a:off x="4788128" y="1239659"/>
            <a:ext cx="432048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Овал 30"/>
          <p:cNvSpPr/>
          <p:nvPr/>
        </p:nvSpPr>
        <p:spPr>
          <a:xfrm>
            <a:off x="6812901" y="1203526"/>
            <a:ext cx="432048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750957" y="1466528"/>
            <a:ext cx="0" cy="42484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3217116" y="1333086"/>
            <a:ext cx="1358554" cy="7396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ГЖИ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3112710" y="1239659"/>
            <a:ext cx="432048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11099" y="2140949"/>
            <a:ext cx="17519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достоверность информации от ОМС перед формированием Региональной программы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Согласовывает КСП и Региональную программу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(ПП СО №37-ПП)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475656" y="3810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Сложности, возникающие при проведении капитального ремонта МКД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508" y="1068630"/>
            <a:ext cx="3240360" cy="13962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Неполноценный мониторинг технического состояния жилого фонда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43064" y="1068630"/>
            <a:ext cx="3240360" cy="13962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планирование ремонтов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8" y="2553446"/>
            <a:ext cx="3240360" cy="13774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Неувязка по видам работ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4095848"/>
            <a:ext cx="3240360" cy="13962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4019434"/>
            <a:ext cx="3744416" cy="14727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отношение собственников к системе капитального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486124" y="4687212"/>
            <a:ext cx="1800200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7163244" y="2506073"/>
            <a:ext cx="360040" cy="73610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1512024" y="3198756"/>
            <a:ext cx="1260140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6155812" y="3243721"/>
            <a:ext cx="1260140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51984" y="3307718"/>
            <a:ext cx="360040" cy="73610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563888" y="1517579"/>
            <a:ext cx="1800200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94469"/>
              </p:ext>
            </p:extLst>
          </p:nvPr>
        </p:nvGraphicFramePr>
        <p:xfrm>
          <a:off x="107504" y="1340231"/>
          <a:ext cx="2788993" cy="11887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88993"/>
              </a:tblGrid>
              <a:tr h="11178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10 Приказа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МинЖКХ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№201 от 26.06.2017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81147"/>
            <a:ext cx="7312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капитального ремонта дома на более ранний период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932501" y="1622341"/>
            <a:ext cx="1171447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1157328"/>
            <a:ext cx="4574327" cy="13679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необходимость проведения работ в более ранние сроки: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9147" y="2663007"/>
            <a:ext cx="6736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осмотра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технического состояния МКД;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о техническом состоянии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достаточности средств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 капитального ремонта на счете регионального оператора для проведения капремонта в более ранний период, чем предусмотрено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Регпрограмме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(*в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включения МКД в действующий КСП).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2887"/>
            <a:ext cx="168584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32424"/>
              </p:ext>
            </p:extLst>
          </p:nvPr>
        </p:nvGraphicFramePr>
        <p:xfrm>
          <a:off x="2167752" y="1158203"/>
          <a:ext cx="4494002" cy="11178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94002"/>
              </a:tblGrid>
              <a:tr h="11178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240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Приказа </a:t>
                      </a:r>
                      <a:r>
                        <a:rPr lang="ru-RU" sz="2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МинЖКХ</a:t>
                      </a: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№201 от 26.06.2017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81147"/>
            <a:ext cx="7312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капитального ремонта дома на более поздний период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4161" y="2493236"/>
            <a:ext cx="7200800" cy="9190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необходимость переноса срока проведения работ на более поздний период: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4734" y="3591395"/>
            <a:ext cx="6736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общего собрания собственников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переносе срока капремонта на более поздний период;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осмотра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состояния МКД;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о техническом состоянии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47" y="652737"/>
            <a:ext cx="1042418" cy="1766899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4139952" y="2137420"/>
            <a:ext cx="504056" cy="504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6963" r="1963"/>
          <a:stretch>
            <a:fillRect/>
          </a:stretch>
        </p:blipFill>
        <p:spPr bwMode="auto">
          <a:xfrm>
            <a:off x="35496" y="2785492"/>
            <a:ext cx="910850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913284"/>
            <a:ext cx="710102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fkr66.ru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E-mail: fkr66@mail.ru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Телефон «горячей линии»: +7 (343) 287-54-54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8-800-300-80-88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9574"/>
            <a:ext cx="2627784" cy="10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16649</TotalTime>
  <Words>454</Words>
  <Application>Microsoft Office PowerPoint</Application>
  <PresentationFormat>Экран (16:10)</PresentationFormat>
  <Paragraphs>81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1_Тема Office</vt:lpstr>
      <vt:lpstr>Перенос сроков капитального ремонта на более ранний/поздний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GKX</dc:creator>
  <cp:lastModifiedBy>Гирш Евгения Аркадьевна</cp:lastModifiedBy>
  <cp:revision>659</cp:revision>
  <cp:lastPrinted>2018-04-24T03:46:35Z</cp:lastPrinted>
  <dcterms:created xsi:type="dcterms:W3CDTF">2015-06-18T04:37:54Z</dcterms:created>
  <dcterms:modified xsi:type="dcterms:W3CDTF">2020-05-14T06:50:47Z</dcterms:modified>
</cp:coreProperties>
</file>