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6" r:id="rId4"/>
    <p:sldId id="277" r:id="rId5"/>
    <p:sldId id="296" r:id="rId6"/>
    <p:sldId id="297" r:id="rId7"/>
    <p:sldId id="268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4" r:id="rId17"/>
    <p:sldId id="291" r:id="rId18"/>
    <p:sldId id="292" r:id="rId19"/>
    <p:sldId id="295" r:id="rId20"/>
    <p:sldId id="293" r:id="rId21"/>
    <p:sldId id="298" r:id="rId22"/>
    <p:sldId id="26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49" autoAdjust="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F167F-AE1F-4A91-92FC-9C2A6EBD998A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A713E-E6F2-4AC1-A641-BB8B4B7A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7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7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3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2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A713E-E6F2-4AC1-A641-BB8B4B7AB8B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54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A713E-E6F2-4AC1-A641-BB8B4B7AB8B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1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2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53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8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2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1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2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6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24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6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4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3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6B9A1-8848-402F-9AE4-4B8F609ED130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1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0484" y="2238558"/>
            <a:ext cx="11292332" cy="1916400"/>
          </a:xfrm>
        </p:spPr>
        <p:txBody>
          <a:bodyPr rtlCol="0">
            <a:noAutofit/>
          </a:bodyPr>
          <a:lstStyle/>
          <a:p>
            <a:pPr hangingPunct="0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и технические требования регионального оператора в части проектирования и монтажа систем холодного и горячего водоснабжения и водоотведения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0" y="0"/>
            <a:ext cx="5380139" cy="176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3152" y="4626858"/>
            <a:ext cx="9646920" cy="195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генерального директора</a:t>
            </a:r>
          </a:p>
          <a:p>
            <a:pPr hangingPunct="0">
              <a:lnSpc>
                <a:spcPct val="8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капитальному ремонту общего имущества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домах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8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hangingPunct="0">
              <a:lnSpc>
                <a:spcPct val="80000"/>
              </a:lnSpc>
              <a:spcBef>
                <a:spcPts val="720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Мокроусов Александр Геннадьевич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6660" y="5877958"/>
            <a:ext cx="2625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Екатеринбург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июля 2019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572" y="1886512"/>
            <a:ext cx="4192760" cy="40205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прокладку трубопроводов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 по подвалу, чердаку, а также стояков, подводок к разводкам квартир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63544" y="909399"/>
            <a:ext cx="4424737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Горячего водоснабжения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80664" y="1595726"/>
            <a:ext cx="75077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напорных полипропиленовых труб, армированных алюминиевой фольгой или стекловолокном, и фитингов с рабочим давлением не ниже PN 25 PP-R с комплектом креплений и фасонных частей на сварке</a:t>
            </a:r>
            <a:r>
              <a:rPr lang="ru-RU" sz="2800" dirty="0"/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80528" y="4304160"/>
            <a:ext cx="4590768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Холодного водоснабжения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2104" y="4931464"/>
            <a:ext cx="7324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полипропиленовых труб PP-R и фитингов с рабочим давлением не ниже PN 20 (PP-R, РР-3, PPRC) с комплектом креплений и фасонных частей на сварке.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4267722" y="4469799"/>
            <a:ext cx="356136" cy="39733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4306224" y="998701"/>
            <a:ext cx="356136" cy="39733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7653" y="923544"/>
            <a:ext cx="115671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разводкам по квартирам заменить по существующей схеме, до первого отсекающего вентиля, с возможностью установки приборов учета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насадку и приварку фланцев на концы труб, установить счетчики с присоединением на фланцах, установить болты и прокладки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запорную арматуру по квартирам – краны шаровые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латунные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муфтовые с разборным соединением с трубой и рабочим давлением не ниже 1,6 Мпа или типа PPRC (или типа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VTp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19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7653" y="923544"/>
            <a:ext cx="115671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замену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полотенцесушителей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присоединенных к системе ГВС на новые хромированные заводского изготовления, с установкой перемычек и запорной арматуры для отключения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полотенцесушителя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теплоизоляцию трубопроводов по подвалу, техническому подполью и стояков в МОП трубками из вспененного полиэтилена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912" y="4032087"/>
            <a:ext cx="3654552" cy="27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056" y="1069848"/>
            <a:ext cx="8156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Диаметры трубопроводов менять на существующие с обязательной проверкой гидравлическим расчетом.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компенсацию температурных удлинений трубопроводов с установкой компенсаторов, подвижных и неподвижных опор.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Крепление стояков в квартирах, подвалах и на чердаках осуществлять металлическими хомутами с резиновыми прокладками.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местах прохождения трубопроводов через стены, перекрытия предусмотреть гильзы из негорючего материала.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94" y="2315701"/>
            <a:ext cx="2633473" cy="277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6233" y="956531"/>
            <a:ext cx="11430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Водомерные узлы, узлы регулирования температуры горячей воды, обвязку насосов, обвязку теплотехнического оборудования системы ГВС предусматривать из стальных труб.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Обвязку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повысительных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насосов системы ХВС предусматривать из стальных труб.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монтажных работ произвести испытание системы на прочность и плотность, с предварительной промывкой системы.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узле учета системы ХВС предусмотреть монтаж: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арматуры, предназначенной для опорожнения системы;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Контрольно-измерительного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прибора, манометров;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счетчиков ХВС.</a:t>
            </a:r>
          </a:p>
        </p:txBody>
      </p:sp>
    </p:spTree>
    <p:extLst>
      <p:ext uri="{BB962C8B-B14F-4D97-AF65-F5344CB8AC3E}">
        <p14:creationId xmlns:p14="http://schemas.microsoft.com/office/powerpoint/2010/main" val="42719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11249" y="24245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разводящих магистралей и стояков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0" y="1078992"/>
            <a:ext cx="7964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Произвести замену системы водоснабжения по существующей схеме от ввода в МКД до отсекающих вентилей на стояках в квартирах.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Заменить запорную арматуру, в том числе на ответвлениях от стояков в квартиру.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Изолировать от конденсации влаги трубопроводы ХВС (кроме пожарных стояков), прокладываемых в каналах, тоннелях, а также в помещениях с повышенной влажностью.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Предусмотреть изоляцию магистральных трубопроводов ХВС (розлив) от конденсации, независимо от места расположения.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888" y="2530402"/>
            <a:ext cx="3738937" cy="2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0345" y="22535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актов скрытых работ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7" y="1511293"/>
            <a:ext cx="3140521" cy="26380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8264" y="1392034"/>
            <a:ext cx="7997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старой изоляции трубопроводов;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полов;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гильз;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проходов трубопроводов через несущие и ограждающие конструкции.</a:t>
            </a:r>
          </a:p>
        </p:txBody>
      </p:sp>
    </p:spTree>
    <p:extLst>
      <p:ext uri="{BB962C8B-B14F-4D97-AF65-F5344CB8AC3E}">
        <p14:creationId xmlns:p14="http://schemas.microsoft.com/office/powerpoint/2010/main" val="7708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47825" y="194297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имущество внутридомовой системы водоотведения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6824" y="1647920"/>
            <a:ext cx="54742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поэтажные трубопроводы (до унитаза);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канализационный стояк;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отводящая сеть и выпуск системы внутренней санитарно-бытовой, а также система внутренних водостоков (дождевая канализация).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233" y="1169143"/>
            <a:ext cx="5551375" cy="50562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9080" y="5282790"/>
            <a:ext cx="8116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выполнение работ в зимнее время года при условии соблюдения требуемых температурного и влажностного режимов (СанПиН 2.1.2.2645-10 (санитарные правила и нормы): Постановление Главного государственного санитарного врача РФ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10.06.2010 N 64). </a:t>
            </a:r>
          </a:p>
        </p:txBody>
      </p:sp>
    </p:spTree>
    <p:extLst>
      <p:ext uri="{BB962C8B-B14F-4D97-AF65-F5344CB8AC3E}">
        <p14:creationId xmlns:p14="http://schemas.microsoft.com/office/powerpoint/2010/main" val="32271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0345" y="22535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внутридомовой системы водоотведения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2737" y="1359392"/>
            <a:ext cx="56631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внутренней системы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канализации;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канализационных выпусков открытым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канализационных выпусков с помощью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пневмопробойника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септиков;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асфальтового покрытия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" y="1808216"/>
            <a:ext cx="6311409" cy="35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0345" y="22535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внутридомовой системы водоотведения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456" y="911211"/>
            <a:ext cx="121249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сетях внутренней бытовой канализации следует предусматривать установку ревизий или прочисток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royday.ru/wp-content/uploads/2019/05/%D1%83%D0%BA%D0%B0%D0%BB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0" r="51402"/>
          <a:stretch/>
        </p:blipFill>
        <p:spPr bwMode="auto">
          <a:xfrm>
            <a:off x="9736609" y="3627442"/>
            <a:ext cx="2071228" cy="25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8905" y="6027003"/>
            <a:ext cx="116930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30.13330.2016 Внутренний водопровод и канализация зданий. Актуализированная редакция СНиП 2.04.01-85* (с Поправкой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п.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8.3.22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8876" t="-277"/>
          <a:stretch/>
        </p:blipFill>
        <p:spPr>
          <a:xfrm>
            <a:off x="9684902" y="1542973"/>
            <a:ext cx="2114136" cy="24362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456" y="1786839"/>
            <a:ext cx="96103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всех стояках - в нижнем и верхнем этажах, а при наличии отступов на стояках - также и в вышерасположенных над отступами этажах;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жилых зданиях высотой пять этажей и более - не реже чем через три этажа;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начале участков (по движению стоков) отводных труб при числе присоединяемых приборов три и более, под которыми нет устройств для прочистки;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поворотах сети - при изменении направления движения стоков, если участки трубопровода не могут быть прочищены через другие участки;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проходных туннелях.</a:t>
            </a:r>
          </a:p>
        </p:txBody>
      </p:sp>
    </p:spTree>
    <p:extLst>
      <p:ext uri="{BB962C8B-B14F-4D97-AF65-F5344CB8AC3E}">
        <p14:creationId xmlns:p14="http://schemas.microsoft.com/office/powerpoint/2010/main" val="3333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2432304" cy="7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606041" y="248760"/>
            <a:ext cx="9454896" cy="92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для формирования технической политики на работы по капитальному ремонту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49957" b="44804"/>
          <a:stretch/>
        </p:blipFill>
        <p:spPr bwMode="auto">
          <a:xfrm>
            <a:off x="38903" y="2519171"/>
            <a:ext cx="3112756" cy="133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849624"/>
            <a:ext cx="305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051075" y="3113532"/>
            <a:ext cx="925791" cy="97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96512" y="2559203"/>
            <a:ext cx="3977640" cy="22231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заказчик работ по капитальному ремонту МКД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8193798" y="3184397"/>
            <a:ext cx="925791" cy="97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088709" y="3933027"/>
            <a:ext cx="305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политика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95" y="2497480"/>
            <a:ext cx="2155129" cy="15258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4802" y="5635711"/>
            <a:ext cx="11796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на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положений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части 1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11 ст.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Жилищного кодекса Российской Федерации </a:t>
            </a:r>
          </a:p>
        </p:txBody>
      </p:sp>
    </p:spTree>
    <p:extLst>
      <p:ext uri="{BB962C8B-B14F-4D97-AF65-F5344CB8AC3E}">
        <p14:creationId xmlns:p14="http://schemas.microsoft.com/office/powerpoint/2010/main" val="25349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0345" y="22535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актов скрытых работ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881" y="1014922"/>
            <a:ext cx="11750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трубопровода (в том числе выпуск);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траншей (экскаватором, вручную);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подушки, траншей;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Утрамбовка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грунта;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Засыпка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траншей;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оснований из щебня;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Пропитка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битума щебеночных оснований;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полов;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проходов трубопроводов через несущие и ограждающие конструкции (в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выпуск);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трубопровода бестраншейным методом (прокол).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1" y="1008373"/>
            <a:ext cx="3140521" cy="26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0345" y="22535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Стоимостные характеристики ПП-труб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920451"/>
              </p:ext>
            </p:extLst>
          </p:nvPr>
        </p:nvGraphicFramePr>
        <p:xfrm>
          <a:off x="77070" y="1679575"/>
          <a:ext cx="11681543" cy="3605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Worksheet" r:id="rId4" imgW="11325323" imgH="3495690" progId="Excel.Sheet.12">
                  <p:embed/>
                </p:oleObj>
              </mc:Choice>
              <mc:Fallback>
                <p:oleObj name="Worksheet" r:id="rId4" imgW="11325323" imgH="34956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070" y="1679575"/>
                        <a:ext cx="11681543" cy="3605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18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6963" r="1963"/>
          <a:stretch>
            <a:fillRect/>
          </a:stretch>
        </p:blipFill>
        <p:spPr bwMode="auto">
          <a:xfrm>
            <a:off x="652196" y="3342590"/>
            <a:ext cx="1093020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61930" y="1095941"/>
            <a:ext cx="8521230" cy="644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  <a:p>
            <a:pPr algn="ctr"/>
            <a:endParaRPr lang="ru-RU" sz="33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80" dirty="0"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2880" dirty="0"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880" u="sng" dirty="0">
                <a:latin typeface="Times New Roman" pitchFamily="18" charset="0"/>
                <a:cs typeface="Times New Roman" pitchFamily="18" charset="0"/>
                <a:hlinkClick r:id="rId3"/>
              </a:rPr>
              <a:t>www.</a:t>
            </a:r>
            <a:r>
              <a:rPr lang="ru-RU" sz="2880" u="sng" dirty="0">
                <a:latin typeface="Times New Roman" pitchFamily="18" charset="0"/>
                <a:cs typeface="Times New Roman" pitchFamily="18" charset="0"/>
                <a:hlinkClick r:id="rId3"/>
              </a:rPr>
              <a:t>fkr66.ru</a:t>
            </a:r>
            <a:endParaRPr lang="ru-RU" sz="288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80" dirty="0">
                <a:latin typeface="Times New Roman" pitchFamily="18" charset="0"/>
                <a:cs typeface="Times New Roman" pitchFamily="18" charset="0"/>
              </a:rPr>
              <a:t>E-mail: fkr66@mail.ru</a:t>
            </a:r>
            <a:endParaRPr lang="ru-RU" sz="288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80" dirty="0">
                <a:latin typeface="Times New Roman" pitchFamily="18" charset="0"/>
                <a:cs typeface="Times New Roman" pitchFamily="18" charset="0"/>
              </a:rPr>
              <a:t>Телефон «горячей линии»: +7 (343) 287-54-54</a:t>
            </a:r>
          </a:p>
          <a:p>
            <a:pPr algn="ctr"/>
            <a:r>
              <a:rPr lang="ru-RU" sz="2880" dirty="0">
                <a:latin typeface="Times New Roman" pitchFamily="18" charset="0"/>
                <a:cs typeface="Times New Roman" pitchFamily="18" charset="0"/>
              </a:rPr>
              <a:t>8-800-300-80-88</a:t>
            </a:r>
            <a:br>
              <a:rPr lang="ru-RU" sz="2880" dirty="0">
                <a:latin typeface="Times New Roman" pitchFamily="18" charset="0"/>
                <a:cs typeface="Times New Roman" pitchFamily="18" charset="0"/>
              </a:rPr>
            </a:br>
            <a:r>
              <a:rPr lang="ru-RU" sz="2880" dirty="0"/>
              <a:t/>
            </a:r>
            <a:br>
              <a:rPr lang="ru-RU" sz="2880" dirty="0"/>
            </a:br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74" y="136000"/>
            <a:ext cx="3153341" cy="12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2432304" cy="7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98448" y="38028"/>
            <a:ext cx="9454896" cy="92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политика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4048" y="1005140"/>
            <a:ext cx="5212080" cy="2097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порядок выполнения работ по капитальному ремонту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ст. 17 Закона Свердловской области от 19.12.2013 №127-ОЗ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4048" y="3607259"/>
            <a:ext cx="5212080" cy="2601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 к исполнению всеми структурными подразделениями регионального оператора, подрядными и проектными организациями, организациями, осуществляющими строительный контроль 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89904" y="1015864"/>
            <a:ext cx="5623560" cy="2097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отменяет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нормативную документацию в части требований к выполнению работ по капитальному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действующему законодательству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089904" y="3607259"/>
            <a:ext cx="5623560" cy="26015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рекомендована ОМС, управляющим жилищным компаниям,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владельцам специальных счетов и собственникам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stCxn id="4" idx="2"/>
            <a:endCxn id="22" idx="0"/>
          </p:cNvCxnSpPr>
          <p:nvPr/>
        </p:nvCxnSpPr>
        <p:spPr>
          <a:xfrm>
            <a:off x="2990088" y="3102974"/>
            <a:ext cx="0" cy="50428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910828" y="3113698"/>
            <a:ext cx="0" cy="50428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596128" y="2276856"/>
            <a:ext cx="493776" cy="404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596128" y="4903975"/>
            <a:ext cx="493776" cy="404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4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53584" y="133873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 общего имущества внутридомовой системы водоснабжения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68808" y="1048295"/>
            <a:ext cx="72481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разводящие магистрали;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стояки;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ответвления от стояков до первого отключающего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 (с его заменой),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расположенного на ответвлениях от стояков;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указанные отключающие устройства;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коллективные (общедомовые) приборы учета холодной и горячей воды до первых запорно-регулировочных кранов на отводах внутриквартирной разводки от стояков;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механическое, электрическое, санитарно-техническое и иное оборудование, расположенное на этих сетях.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21" y="1837943"/>
            <a:ext cx="4220074" cy="47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38528" y="106441"/>
            <a:ext cx="10253472" cy="1009127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40-102-2000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монтаж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водоснабжения и канализации из полимерных материалов. Общие требования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4592" y="1448050"/>
            <a:ext cx="118780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4.6.1 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Крепить трубопроводы канализации и внутренних водостоков необходимо в местах, указанных в проекте, соблюдая следующие требования: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должны направлять усилия, возникающие при удлинении трубопровода, в сторону соединений, используемых в качестве компенсаторов;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следует устанавливать у раструбов трубопроводов;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должны обеспечить уклон 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соосность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деталей трубопроводов;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установленные на гладком конце трубы крепления должны допускать расчетные температурные удлинения трубопровода;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между креплениями для трубопроводов диаметром до 50 и до 110 мм с соединениями на кольцах должно приниматься в зависимости от материала трубы по соответствующему своду правил;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установке креплений на соединительных деталях необходимо предусматривать расстояние для компенсации температурного удлинения. При невозможности установки креплений на соединительной детали соседние детали закрепляют хомутами на расстояниях, обеспечивающих удлинение соединительной детали.</a:t>
            </a:r>
          </a:p>
        </p:txBody>
      </p:sp>
    </p:spTree>
    <p:extLst>
      <p:ext uri="{BB962C8B-B14F-4D97-AF65-F5344CB8AC3E}">
        <p14:creationId xmlns:p14="http://schemas.microsoft.com/office/powerpoint/2010/main" val="26933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38528" y="106441"/>
            <a:ext cx="10253472" cy="1009127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65176" y="1997839"/>
            <a:ext cx="63599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6.1.4 Требования к соединениям из неметаллических трубопроводов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вертикальных участках полимерных трубопроводов крепления следует располагать на расстоянии не менее 1 м (для труб диаметром до 32 мм) и 1,5 м (для труб большего диаметра).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58568" y="106441"/>
            <a:ext cx="9464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73.13330.2016 Внутренние санитарно-технические системы зданий. СНиП 3.05.01-85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Изменением N 1)</a:t>
            </a:r>
          </a:p>
        </p:txBody>
      </p:sp>
      <p:pic>
        <p:nvPicPr>
          <p:cNvPr id="2050" name="Picture 2" descr="https://ufa-santehnik.ru/wp-content/uploads/2019/03/fc6e7a8e4b021cce1ec132f4d57159c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17328" r="9055" b="7595"/>
          <a:stretch/>
        </p:blipFill>
        <p:spPr bwMode="auto">
          <a:xfrm>
            <a:off x="6625108" y="2139696"/>
            <a:ext cx="5408395" cy="349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147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Замена узла регулирования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800" y="665151"/>
            <a:ext cx="8038544" cy="11561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прямого действия с рабочим диапазоном от 60 до 75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градусов в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условии их отсутствия в МКД)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ГВС;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20256" y="3320773"/>
            <a:ext cx="8140095" cy="10588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Запорной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арматуры – краны шаровые муфтовые, приварные, фланцевые с рабочим давлением не более PN 25, класс герметичности «А» по ГОСТ 9544-93;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07024" y="1920281"/>
            <a:ext cx="8140095" cy="1176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Измерительного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участка водопровода согласно схеме: 5 (пять) диаметров до водомера и 2 (два) диаметра после него для ХВС;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3094756" y="882104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094756" y="2232322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094755" y="3618830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497536" y="218131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установку: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20255" y="4528287"/>
            <a:ext cx="8140095" cy="8761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Перепусков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для регулирования давления, электроприводов для удаленного управления потоками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20255" y="5567536"/>
            <a:ext cx="8140095" cy="8761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ФММ,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промывку новых узлов водой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094755" y="4751613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094755" y="5774241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64945" y="13641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теплотехнического оборудования (теплообменника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бойлера)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20256" y="3320773"/>
            <a:ext cx="8140095" cy="10588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азработку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согласование проектной документации с УЖК и РСО;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07024" y="1920281"/>
            <a:ext cx="8140095" cy="1176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олучение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условий от УЖК и РСО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094756" y="2232322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094755" y="3618830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497536" y="218131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ледующих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07023" y="4535507"/>
            <a:ext cx="8140095" cy="8761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пуско-наладку, сдачу в эксплуатацию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УЖК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094755" y="4751613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81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64945" y="13641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4633" y="1133856"/>
            <a:ext cx="55595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демонтаж старого крепления изоляции, демонтировать изоляцию труб в МОП.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Демонтировать трубы и крепления, произвести разборку арматуры.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Разметить трубы, произвести перерезку трубы, выполнить сборку узлов из отдельных деталей и фасонных частей с дальнейшей подготовкой под контактную сварку.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05" y="1532582"/>
            <a:ext cx="5656407" cy="377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1441</Words>
  <Application>Microsoft Office PowerPoint</Application>
  <PresentationFormat>Широкоэкранный</PresentationFormat>
  <Paragraphs>168</Paragraphs>
  <Slides>22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Worksheet</vt:lpstr>
      <vt:lpstr>Организационные и технические требования регионального оператора в части проектирования и монтажа систем холодного и горячего водоснабжения и водоотведения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реализации Региональной программы капитального ремонта на территории  Свердловской области.  Компенсации по взносам на капитальный ремонт</dc:title>
  <dc:creator>Гирш Евгения Аркадьевна</dc:creator>
  <cp:lastModifiedBy>Гирш Евгения Аркадьевна</cp:lastModifiedBy>
  <cp:revision>84</cp:revision>
  <dcterms:created xsi:type="dcterms:W3CDTF">2018-09-10T09:04:39Z</dcterms:created>
  <dcterms:modified xsi:type="dcterms:W3CDTF">2019-07-03T09:54:06Z</dcterms:modified>
</cp:coreProperties>
</file>