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6" r:id="rId4"/>
    <p:sldId id="277" r:id="rId5"/>
    <p:sldId id="268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4" r:id="rId15"/>
    <p:sldId id="291" r:id="rId16"/>
    <p:sldId id="292" r:id="rId17"/>
    <p:sldId id="293" r:id="rId18"/>
    <p:sldId id="267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449" autoAdjust="0"/>
  </p:normalViewPr>
  <p:slideViewPr>
    <p:cSldViewPr snapToGrid="0">
      <p:cViewPr varScale="1">
        <p:scale>
          <a:sx n="105" d="100"/>
          <a:sy n="105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CF167F-AE1F-4A91-92FC-9C2A6EBD998A}" type="datetimeFigureOut">
              <a:rPr lang="ru-RU" smtClean="0"/>
              <a:t>27.05.2019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A713E-E6F2-4AC1-A641-BB8B4B7AB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278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79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038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920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B9A1-8848-402F-9AE4-4B8F609ED130}" type="datetimeFigureOut">
              <a:rPr lang="ru-RU" smtClean="0"/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5403-871E-4020-A176-FB9E5174C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32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B9A1-8848-402F-9AE4-4B8F609ED130}" type="datetimeFigureOut">
              <a:rPr lang="ru-RU" smtClean="0"/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5403-871E-4020-A176-FB9E5174C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539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B9A1-8848-402F-9AE4-4B8F609ED130}" type="datetimeFigureOut">
              <a:rPr lang="ru-RU" smtClean="0"/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5403-871E-4020-A176-FB9E5174C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584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B9A1-8848-402F-9AE4-4B8F609ED130}" type="datetimeFigureOut">
              <a:rPr lang="ru-RU" smtClean="0"/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5403-871E-4020-A176-FB9E5174C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026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B9A1-8848-402F-9AE4-4B8F609ED130}" type="datetimeFigureOut">
              <a:rPr lang="ru-RU" smtClean="0"/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5403-871E-4020-A176-FB9E5174C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311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B9A1-8848-402F-9AE4-4B8F609ED130}" type="datetimeFigureOut">
              <a:rPr lang="ru-RU" smtClean="0"/>
              <a:t>27.05.2019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5403-871E-4020-A176-FB9E5174C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224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B9A1-8848-402F-9AE4-4B8F609ED130}" type="datetimeFigureOut">
              <a:rPr lang="ru-RU" smtClean="0"/>
              <a:t>27.05.2019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5403-871E-4020-A176-FB9E5174C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066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B9A1-8848-402F-9AE4-4B8F609ED130}" type="datetimeFigureOut">
              <a:rPr lang="ru-RU" smtClean="0"/>
              <a:t>27.05.2019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5403-871E-4020-A176-FB9E5174C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246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B9A1-8848-402F-9AE4-4B8F609ED130}" type="datetimeFigureOut">
              <a:rPr lang="ru-RU" smtClean="0"/>
              <a:t>27.05.2019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5403-871E-4020-A176-FB9E5174C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863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B9A1-8848-402F-9AE4-4B8F609ED130}" type="datetimeFigureOut">
              <a:rPr lang="ru-RU" smtClean="0"/>
              <a:t>27.05.2019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5403-871E-4020-A176-FB9E5174C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641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B9A1-8848-402F-9AE4-4B8F609ED130}" type="datetimeFigureOut">
              <a:rPr lang="ru-RU" smtClean="0"/>
              <a:t>27.05.2019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5403-871E-4020-A176-FB9E5174C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733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6B9A1-8848-402F-9AE4-4B8F609ED130}" type="datetimeFigureOut">
              <a:rPr lang="ru-RU" smtClean="0"/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35403-871E-4020-A176-FB9E5174C1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kr66.ru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0484" y="2238558"/>
            <a:ext cx="11292332" cy="1916400"/>
          </a:xfrm>
        </p:spPr>
        <p:txBody>
          <a:bodyPr rtlCol="0">
            <a:noAutofit/>
          </a:bodyPr>
          <a:lstStyle/>
          <a:p>
            <a:pPr hangingPunct="0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Организационные и технические требования регионального оператора в части проектирования и монтажа систем холодного и горячего водоснабжения и водоотведения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0" y="0"/>
            <a:ext cx="5380139" cy="1766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73152" y="4626858"/>
            <a:ext cx="9646920" cy="1954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8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генерального директора</a:t>
            </a:r>
          </a:p>
          <a:p>
            <a:pPr hangingPunct="0">
              <a:lnSpc>
                <a:spcPct val="8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Регионального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Фонда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капитальному ремонту общего имущества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многоквартирных домах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hangingPunct="0">
              <a:lnSpc>
                <a:spcPct val="8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pPr hangingPunct="0">
              <a:lnSpc>
                <a:spcPct val="80000"/>
              </a:lnSpc>
              <a:spcBef>
                <a:spcPts val="720"/>
              </a:spcBef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Мокроусов Александр Геннадьевич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66660" y="5877958"/>
            <a:ext cx="2625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Екатеринбург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мая 2019 года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82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225449" y="-20839"/>
            <a:ext cx="10075576" cy="78957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трубопроводов</a:t>
            </a:r>
            <a:endParaRPr lang="ru-RU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-1" y="9022"/>
            <a:ext cx="2450901" cy="80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171233" y="4469799"/>
            <a:ext cx="53639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7653" y="923544"/>
            <a:ext cx="115671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Предусмотреть замену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полотенцесушителей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присоединенных к системе ГВС на новые хромированные заводского изготовления, с установкой перемычек и запорной арматуры для отключения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полотенцесушителя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Выполнить теплоизоляцию трубопроводов по подвалу, техническому подполью и стояков в МОП трубками из вспененного полиэтилена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912" y="4032087"/>
            <a:ext cx="3654552" cy="274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97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225449" y="-20839"/>
            <a:ext cx="10075576" cy="78957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трубопроводов</a:t>
            </a:r>
            <a:endParaRPr lang="ru-RU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-1" y="9022"/>
            <a:ext cx="2450901" cy="80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171233" y="4469799"/>
            <a:ext cx="53639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8056" y="1069848"/>
            <a:ext cx="81564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Диаметры трубопроводов менять на существующие с обязательной проверкой гидравлическим расчетом.</a:t>
            </a:r>
          </a:p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Предусмотреть компенсацию температурных удлинений трубопроводов с установкой компенсаторов, подвижных и неподвижных опор.</a:t>
            </a:r>
          </a:p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Крепление стояков в квартирах, подвалах и на чердаках осуществлять металлическими хомутами с резиновыми прокладками.</a:t>
            </a:r>
          </a:p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местах прохождения трубопроводов через стены, перекрытия предусмотреть гильзы из негорючего материала.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194" y="2315701"/>
            <a:ext cx="2633473" cy="277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0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225449" y="-20839"/>
            <a:ext cx="10075576" cy="78957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трубопроводов</a:t>
            </a:r>
            <a:endParaRPr lang="ru-RU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-1" y="9022"/>
            <a:ext cx="2450901" cy="80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171233" y="4469799"/>
            <a:ext cx="53639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6233" y="956531"/>
            <a:ext cx="11430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Водомерные узлы, узлы регулирования температуры горячей воды, обвязку насосов, обвязку теплотехнического оборудования системы ГВС предусматривать из стальных труб.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Обвязку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повысительных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насосов системы ХВС предусматривать из стальных труб.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проведения монтажных работ произвести испытание системы на прочность и плотность, с предварительной промывкой системы.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17. </a:t>
            </a:r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узле учета системы ХВС предусмотреть монтаж: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Запорной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арматуры;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Запорной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арматуры, предназначенной для опорожнения системы;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Фильтра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Контрольно-измерительного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прибора, манометров;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Существующего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счетчиков ХВС.</a:t>
            </a:r>
          </a:p>
        </p:txBody>
      </p:sp>
    </p:spTree>
    <p:extLst>
      <p:ext uri="{BB962C8B-B14F-4D97-AF65-F5344CB8AC3E}">
        <p14:creationId xmlns:p14="http://schemas.microsoft.com/office/powerpoint/2010/main" val="427192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11249" y="24245"/>
            <a:ext cx="10075576" cy="78957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разводящих магистралей и стояков</a:t>
            </a:r>
            <a:endParaRPr lang="ru-RU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-1" y="9022"/>
            <a:ext cx="2450901" cy="80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171233" y="4469799"/>
            <a:ext cx="53639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2880" y="1078992"/>
            <a:ext cx="796442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Произвести замену системы водоснабжения по существующей схеме от ввода в МКД до отсекающих вентилей на стояках в квартирах.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Заменить запорную арматуру, в том числе на ответвлениях от стояков в квартиру.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Изолировать от конденсации влаги трубопроводы ХВС (кроме пожарных стояков), прокладываемых в каналах, тоннелях, а также в помещениях с повышенной влажностью.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Предусмотреть изоляцию магистральных трубопроводов ХВС (розлив) от конденсации, независимо от места расположения.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888" y="2530402"/>
            <a:ext cx="3738937" cy="291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7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0345" y="225351"/>
            <a:ext cx="10075576" cy="78957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актов скрытых работ</a:t>
            </a:r>
            <a:endParaRPr lang="ru-RU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-1" y="9022"/>
            <a:ext cx="2450901" cy="80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171233" y="4469799"/>
            <a:ext cx="53639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207" y="1511293"/>
            <a:ext cx="3140521" cy="263803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88264" y="1392034"/>
            <a:ext cx="79979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Разборка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трубопроводов;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Демонтаж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старой изоляции трубопроводов;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Разбора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покрытия полов;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гильз;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Герметизация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проходов трубопроводов через несущие и ограждающие конструкции.</a:t>
            </a:r>
          </a:p>
        </p:txBody>
      </p:sp>
    </p:spTree>
    <p:extLst>
      <p:ext uri="{BB962C8B-B14F-4D97-AF65-F5344CB8AC3E}">
        <p14:creationId xmlns:p14="http://schemas.microsoft.com/office/powerpoint/2010/main" val="77086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47825" y="194297"/>
            <a:ext cx="10075576" cy="78957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Общее имущество внутридомовой системы водоотведения</a:t>
            </a:r>
            <a:endParaRPr lang="ru-RU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-1" y="9022"/>
            <a:ext cx="2450901" cy="80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171233" y="4469799"/>
            <a:ext cx="53639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6824" y="1647920"/>
            <a:ext cx="54742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поэтажные трубопроводы (до унитаза);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канализационный стояк;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отводящая сеть и выпуск системы внутренней санитарно-бытовой, а также система внутренних водостоков (дождевая канализация).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233" y="1169143"/>
            <a:ext cx="5551375" cy="505621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9080" y="5282790"/>
            <a:ext cx="81168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Допускается выполнение работ в зимнее время года при условии соблюдения требуемых температурного и влажностного режимов (СанПиН 2.1.2.2645-10 (санитарные правила и нормы): Постановление Главного государственного санитарного врача РФ </a:t>
            </a:r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10.06.2010 N 64). </a:t>
            </a:r>
          </a:p>
        </p:txBody>
      </p:sp>
    </p:spTree>
    <p:extLst>
      <p:ext uri="{BB962C8B-B14F-4D97-AF65-F5344CB8AC3E}">
        <p14:creationId xmlns:p14="http://schemas.microsoft.com/office/powerpoint/2010/main" val="322716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0345" y="225351"/>
            <a:ext cx="10075576" cy="78957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внутридомовой системы водоотведения</a:t>
            </a:r>
            <a:endParaRPr lang="ru-RU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-1" y="9022"/>
            <a:ext cx="2450901" cy="80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171233" y="4469799"/>
            <a:ext cx="53639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92737" y="1359392"/>
            <a:ext cx="56631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внутренней системы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канализации;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канализационных выпусков открытым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способом;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канализационных выпусков с помощью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пневмопробойника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септиков;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асфальтового покрытия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8" y="1808216"/>
            <a:ext cx="6311409" cy="355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8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80345" y="225351"/>
            <a:ext cx="10075576" cy="78957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актов скрытых работ</a:t>
            </a:r>
            <a:endParaRPr lang="ru-RU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-1" y="9022"/>
            <a:ext cx="2450901" cy="80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171233" y="4469799"/>
            <a:ext cx="53639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5881" y="1014922"/>
            <a:ext cx="1175004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Демонтаж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трубопровода (в том числе выпуск);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Разборка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траншей (экскаватором, вручную);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подушки, траншей;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Утрамбовка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грунта;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Засыпка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траншей;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оснований из щебня;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Пропитка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применением битума щебеночных оснований;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покрытия;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Разбора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покрытия полов;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Герметизация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проходов трубопроводов через несущие и ограждающие конструкции (в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выпуск);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трубопровода бестраншейным методом (прокол).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311" y="1008373"/>
            <a:ext cx="3140521" cy="26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3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36963" r="1963"/>
          <a:stretch>
            <a:fillRect/>
          </a:stretch>
        </p:blipFill>
        <p:spPr bwMode="auto">
          <a:xfrm>
            <a:off x="652196" y="3342590"/>
            <a:ext cx="1093020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861930" y="1095941"/>
            <a:ext cx="8521230" cy="644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3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</a:t>
            </a:r>
          </a:p>
          <a:p>
            <a:pPr algn="ctr"/>
            <a:endParaRPr lang="ru-RU" sz="336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80" dirty="0">
                <a:latin typeface="Times New Roman" pitchFamily="18" charset="0"/>
                <a:cs typeface="Times New Roman" pitchFamily="18" charset="0"/>
              </a:rPr>
              <a:t>Web-</a:t>
            </a:r>
            <a:r>
              <a:rPr lang="ru-RU" sz="2880" dirty="0">
                <a:latin typeface="Times New Roman" pitchFamily="18" charset="0"/>
                <a:cs typeface="Times New Roman" pitchFamily="18" charset="0"/>
              </a:rPr>
              <a:t>сайт: </a:t>
            </a:r>
            <a:r>
              <a:rPr lang="en-US" sz="2880" u="sng" dirty="0">
                <a:latin typeface="Times New Roman" pitchFamily="18" charset="0"/>
                <a:cs typeface="Times New Roman" pitchFamily="18" charset="0"/>
                <a:hlinkClick r:id="rId3"/>
              </a:rPr>
              <a:t>www.</a:t>
            </a:r>
            <a:r>
              <a:rPr lang="ru-RU" sz="2880" u="sng" dirty="0">
                <a:latin typeface="Times New Roman" pitchFamily="18" charset="0"/>
                <a:cs typeface="Times New Roman" pitchFamily="18" charset="0"/>
                <a:hlinkClick r:id="rId3"/>
              </a:rPr>
              <a:t>fkr66.ru</a:t>
            </a:r>
            <a:endParaRPr lang="ru-RU" sz="288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80" dirty="0">
                <a:latin typeface="Times New Roman" pitchFamily="18" charset="0"/>
                <a:cs typeface="Times New Roman" pitchFamily="18" charset="0"/>
              </a:rPr>
              <a:t>E-mail: fkr66@mail.ru</a:t>
            </a:r>
            <a:endParaRPr lang="ru-RU" sz="288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80" dirty="0">
                <a:latin typeface="Times New Roman" pitchFamily="18" charset="0"/>
                <a:cs typeface="Times New Roman" pitchFamily="18" charset="0"/>
              </a:rPr>
              <a:t>Телефон «горячей линии»: +7 (343) 287-54-54</a:t>
            </a:r>
          </a:p>
          <a:p>
            <a:pPr algn="ctr"/>
            <a:r>
              <a:rPr lang="ru-RU" sz="2880" dirty="0">
                <a:latin typeface="Times New Roman" pitchFamily="18" charset="0"/>
                <a:cs typeface="Times New Roman" pitchFamily="18" charset="0"/>
              </a:rPr>
              <a:t>8-800-300-80-88</a:t>
            </a:r>
            <a:br>
              <a:rPr lang="ru-RU" sz="2880" dirty="0">
                <a:latin typeface="Times New Roman" pitchFamily="18" charset="0"/>
                <a:cs typeface="Times New Roman" pitchFamily="18" charset="0"/>
              </a:rPr>
            </a:br>
            <a:r>
              <a:rPr lang="ru-RU" sz="2880" dirty="0"/>
              <a:t/>
            </a:r>
            <a:br>
              <a:rPr lang="ru-RU" sz="2880" dirty="0"/>
            </a:br>
            <a:endParaRPr lang="ru-RU" sz="288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288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288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288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288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288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288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174" y="136000"/>
            <a:ext cx="3153341" cy="124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2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1" y="0"/>
            <a:ext cx="2432304" cy="7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2606041" y="248760"/>
            <a:ext cx="9454896" cy="92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Предпосылки для формирования технической политики на работы по капитальному ремонту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49957" b="44804"/>
          <a:stretch/>
        </p:blipFill>
        <p:spPr bwMode="auto">
          <a:xfrm>
            <a:off x="38903" y="2519171"/>
            <a:ext cx="3112756" cy="1330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3849624"/>
            <a:ext cx="3051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оператор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3051075" y="3113532"/>
            <a:ext cx="925791" cy="97840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096512" y="2559203"/>
            <a:ext cx="3977640" cy="22231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Технический заказчик работ по капитальному ремонту МКД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8193798" y="3184397"/>
            <a:ext cx="925791" cy="97840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9088709" y="3933027"/>
            <a:ext cx="3051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политика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895" y="2497480"/>
            <a:ext cx="2155129" cy="152583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4802" y="5635711"/>
            <a:ext cx="117961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Разработана на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основании положений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части 1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ст.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180,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</a:t>
            </a:r>
          </a:p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и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11 ст.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182 Жилищного кодекса Российской Федерации </a:t>
            </a:r>
          </a:p>
        </p:txBody>
      </p:sp>
    </p:spTree>
    <p:extLst>
      <p:ext uri="{BB962C8B-B14F-4D97-AF65-F5344CB8AC3E}">
        <p14:creationId xmlns:p14="http://schemas.microsoft.com/office/powerpoint/2010/main" val="253490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1" y="0"/>
            <a:ext cx="2432304" cy="7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298448" y="38028"/>
            <a:ext cx="9454896" cy="92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политика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84048" y="1005140"/>
            <a:ext cx="5212080" cy="2097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 порядок выполнения работ по капитальному ремонту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предусмотренных ст. 17 Закона Свердловской области от 19.12.2013 №127-ОЗ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84048" y="3607259"/>
            <a:ext cx="5212080" cy="26015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Обязательна к исполнению всеми структурными подразделениями регионального оператора, подрядными и проектными организациями, организациями, осуществляющими строительный контроль 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089904" y="1015864"/>
            <a:ext cx="5623560" cy="20978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отменяет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нормативную документацию в части требований к выполнению работ по капитальному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ремонту,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не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противоречит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действующему законодательству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РФ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089904" y="3607259"/>
            <a:ext cx="5623560" cy="260151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быть рекомендована ОМС, управляющим жилищным компаниям,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владельцам специальных счетов и собственникам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жилья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единительная линия 5"/>
          <p:cNvCxnSpPr>
            <a:stCxn id="4" idx="2"/>
            <a:endCxn id="22" idx="0"/>
          </p:cNvCxnSpPr>
          <p:nvPr/>
        </p:nvCxnSpPr>
        <p:spPr>
          <a:xfrm>
            <a:off x="2990088" y="3102974"/>
            <a:ext cx="0" cy="50428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8910828" y="3113698"/>
            <a:ext cx="0" cy="50428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5596128" y="2276856"/>
            <a:ext cx="493776" cy="404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5596128" y="4903975"/>
            <a:ext cx="493776" cy="404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47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253584" y="133873"/>
            <a:ext cx="10075576" cy="78957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Состав общего имущества внутридомовой системы водоснабжения</a:t>
            </a:r>
            <a:endParaRPr lang="ru-RU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-1" y="9022"/>
            <a:ext cx="2450901" cy="80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68808" y="1048295"/>
            <a:ext cx="724814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разводящие магистрали;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стояки;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ответвления от стояков до первого отключающего устройства, расположенного на ответвлениях от стояков; 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указанные отключающие устройства; 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коллективные (общедомовые) приборы учета холодной и горячей воды до первых запорно-регулировочных кранов на отводах внутриквартирной разводки от стояков;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механическое, электрическое, санитарно-техническое и иное оборудование, расположенное на этих сетях.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121" y="1837943"/>
            <a:ext cx="4220074" cy="472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225449" y="-20147"/>
            <a:ext cx="10075576" cy="78957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Замена узла регулирования</a:t>
            </a:r>
            <a:endParaRPr lang="ru-RU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-1" y="9022"/>
            <a:ext cx="2450901" cy="80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262673" y="4469799"/>
            <a:ext cx="53639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857800" y="665151"/>
            <a:ext cx="8038544" cy="115618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Регуляторов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температуры прямого действия с рабочим диапазоном от 60 до 75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градусов в 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условии их отсутствия в МКД) для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ГВС;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820256" y="3320773"/>
            <a:ext cx="8140095" cy="10588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Запорной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арматуры – краны шаровые муфтовые, приварные, фланцевые с рабочим давлением не более PN 25, класс герметичности «А» по ГОСТ 9544-93;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807024" y="1920281"/>
            <a:ext cx="8140095" cy="11761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Измерительного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участка водопровода согласно схеме: 5 (пять) диаметров до водомера и 2 (два) диаметра после него для ХВС;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3094756" y="882104"/>
            <a:ext cx="611681" cy="46274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3094756" y="2232322"/>
            <a:ext cx="611681" cy="46274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3094755" y="3618830"/>
            <a:ext cx="611681" cy="46274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-1497536" y="2181317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Предусмотреть 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установку: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820255" y="4528287"/>
            <a:ext cx="8140095" cy="87615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Перепусков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для регулирования давления, электроприводов для удаленного управления потоками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820255" y="5567536"/>
            <a:ext cx="8140095" cy="87615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Фильтров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типа ФММ,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промывку новых узлов водой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3094755" y="4751613"/>
            <a:ext cx="611681" cy="46274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3094755" y="5774241"/>
            <a:ext cx="611681" cy="46274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1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764945" y="136411"/>
            <a:ext cx="10075576" cy="78957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теплотехнического оборудования (теплообменника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бойлера)</a:t>
            </a:r>
            <a:endParaRPr lang="ru-RU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-1" y="9022"/>
            <a:ext cx="2450901" cy="80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262673" y="4469799"/>
            <a:ext cx="53639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820256" y="3320773"/>
            <a:ext cx="8140095" cy="10588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азработку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согласование проектной документации с УЖК и РСО;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807024" y="1920281"/>
            <a:ext cx="8140095" cy="11761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олучение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технических условий от УЖК и РСО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3094756" y="2232322"/>
            <a:ext cx="611681" cy="46274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3094755" y="3618830"/>
            <a:ext cx="611681" cy="46274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-1497536" y="2181317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Предусмотреть 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</a:t>
            </a:r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ледующих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требований: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807023" y="4535507"/>
            <a:ext cx="8140095" cy="87615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Монтаж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пуско-наладку, сдачу в эксплуатацию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УЖК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3094755" y="4751613"/>
            <a:ext cx="611681" cy="46274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81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764945" y="136411"/>
            <a:ext cx="10075576" cy="78957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трубопроводов</a:t>
            </a:r>
            <a:endParaRPr lang="ru-RU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-1" y="9022"/>
            <a:ext cx="2450901" cy="80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262673" y="4469799"/>
            <a:ext cx="53639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4633" y="1133856"/>
            <a:ext cx="555955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Произвести демонтаж старого крепления изоляции, демонтировать изоляцию труб в МОП. 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Демонтировать трубы и крепления, произвести разборку арматуры.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Разметить трубы, произвести перерезку трубы, выполнить сборку узлов из отдельных деталей и фасонных частей с дальнейшей подготовкой под контактную сварку.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405" y="1532582"/>
            <a:ext cx="5656407" cy="377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225449" y="-20839"/>
            <a:ext cx="10075576" cy="78957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трубопроводов</a:t>
            </a:r>
            <a:endParaRPr lang="ru-RU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-1" y="9022"/>
            <a:ext cx="2450901" cy="80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171233" y="4469799"/>
            <a:ext cx="53639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572" y="1886512"/>
            <a:ext cx="4192760" cy="40205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Произвести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прокладку трубопроводов 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магистральных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трубопроводов по подвалу, чердаку, а также стояков, подводок к разводкам квартир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63544" y="909399"/>
            <a:ext cx="4424737" cy="5760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Горячего водоснабжения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80664" y="1595726"/>
            <a:ext cx="75077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напорных полипропиленовых труб, армированных алюминиевой фольгой или стекловолокном, и фитингов с рабочим давлением не ниже PN 25 PP-R с комплектом креплений и фасонных частей на сварке</a:t>
            </a:r>
            <a:r>
              <a:rPr lang="ru-RU" sz="2800" dirty="0"/>
              <a:t>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680528" y="4304160"/>
            <a:ext cx="4590768" cy="5760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Холодного водоснабжения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2104" y="4931464"/>
            <a:ext cx="73248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полипропиленовых труб PP-R и фитингов с рабочим давлением не ниже PN 20 (PP-R, РР-3, PPRC) с комплектом креплений и фасонных частей на сварке.</a:t>
            </a:r>
          </a:p>
        </p:txBody>
      </p:sp>
      <p:sp>
        <p:nvSpPr>
          <p:cNvPr id="12" name="Стрелка вправо 11"/>
          <p:cNvSpPr/>
          <p:nvPr/>
        </p:nvSpPr>
        <p:spPr>
          <a:xfrm>
            <a:off x="4267722" y="4469799"/>
            <a:ext cx="356136" cy="39733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4306224" y="998701"/>
            <a:ext cx="356136" cy="39733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91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225449" y="-20839"/>
            <a:ext cx="10075576" cy="78957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трубопроводов</a:t>
            </a:r>
            <a:endParaRPr lang="ru-RU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-1" y="9022"/>
            <a:ext cx="2450901" cy="80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171233" y="4469799"/>
            <a:ext cx="53639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7653" y="923544"/>
            <a:ext cx="115671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Подводки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разводкам по квартирам заменить по существующей схеме, до первого отсекающего вентиля, с возможностью установки приборов учета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Произвести насадку и приварку фланцев на концы труб, установить счетчики с присоединением на фланцах, установить болты и прокладки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Установить запорную арматуру по квартирам – краны шаровые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латунные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муфтовые с разборным соединением с трубой и рабочим давлением не ниже 1,6 Мпа или типа PPRC (или типа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VTp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119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1250</TotalTime>
  <Words>1107</Words>
  <Application>Microsoft Office PowerPoint</Application>
  <PresentationFormat>Широкоэкранный</PresentationFormat>
  <Paragraphs>139</Paragraphs>
  <Slides>18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Организационные и технические требования регионального оператора в части проектирования и монтажа систем холодного и горячего водоснабжения и водоотведения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реализации Региональной программы капитального ремонта на территории  Свердловской области.  Компенсации по взносам на капитальный ремонт</dc:title>
  <dc:creator>Гирш Евгения Аркадьевна</dc:creator>
  <cp:lastModifiedBy>Гирш Евгения Аркадьевна</cp:lastModifiedBy>
  <cp:revision>78</cp:revision>
  <dcterms:created xsi:type="dcterms:W3CDTF">2018-09-10T09:04:39Z</dcterms:created>
  <dcterms:modified xsi:type="dcterms:W3CDTF">2019-05-27T08:58:53Z</dcterms:modified>
</cp:coreProperties>
</file>