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5" r:id="rId2"/>
    <p:sldId id="471" r:id="rId3"/>
    <p:sldId id="476" r:id="rId4"/>
    <p:sldId id="488" r:id="rId5"/>
    <p:sldId id="444" r:id="rId6"/>
    <p:sldId id="475" r:id="rId7"/>
    <p:sldId id="477" r:id="rId8"/>
    <p:sldId id="490" r:id="rId9"/>
    <p:sldId id="478" r:id="rId10"/>
    <p:sldId id="479" r:id="rId11"/>
    <p:sldId id="480" r:id="rId12"/>
    <p:sldId id="481" r:id="rId13"/>
    <p:sldId id="482" r:id="rId14"/>
    <p:sldId id="486" r:id="rId15"/>
    <p:sldId id="489" r:id="rId16"/>
    <p:sldId id="487" r:id="rId17"/>
    <p:sldId id="449" r:id="rId18"/>
  </p:sldIdLst>
  <p:sldSz cx="9144000" cy="5715000" type="screen16x1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32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6997" autoAdjust="0"/>
  </p:normalViewPr>
  <p:slideViewPr>
    <p:cSldViewPr>
      <p:cViewPr varScale="1">
        <p:scale>
          <a:sx n="121" d="100"/>
          <a:sy n="121" d="100"/>
        </p:scale>
        <p:origin x="1314" y="96"/>
      </p:cViewPr>
      <p:guideLst>
        <p:guide orient="horz" pos="2163"/>
        <p:guide pos="2880"/>
        <p:guide orient="horz" pos="18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30073-5102-43D2-B382-2368E294BFB8}" type="datetimeFigureOut">
              <a:rPr lang="ru-RU" smtClean="0"/>
              <a:pPr/>
              <a:t>29.04.2019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235075"/>
            <a:ext cx="5330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2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A9A8-C0C0-442D-85D9-FEAB3A53B3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2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0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32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14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33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16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53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0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81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39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3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36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6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2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91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3425" y="1235075"/>
            <a:ext cx="5330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5AEC-BC59-4759-B8B2-74FA7082A4F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1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DC12-835B-44A1-A3E7-D443FFB127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835F-C014-40D0-8B84-F285B8E8F5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09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E007-DF77-4D85-A1DB-3891671248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D94FC-E989-4429-9E9E-805C02874E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5FAA-BB6E-4CEF-8E55-4C1FA42D30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3242-EEF5-4F24-99C2-1155245B02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2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8CA6-2F64-48A0-A3DA-6108B2B332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6507-B157-4AD6-A03A-8BB4DDDFF9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6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227C-8E10-491E-912B-7CB7C74D47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45AB-7944-48BB-90EF-EC0D902ADF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3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1B92-C068-4D60-9307-4976128E4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1562-8DF6-480F-AC91-8F76A1480C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3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C069E-8C93-4588-B67D-64664F581B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D5C86-1B97-414A-89EC-BBC1840852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0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A1DD-254F-42D9-A82E-6DE722966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07C4-2D1D-48C3-8A3F-D1B2360767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4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DB0D-3FC3-4B2F-8C36-183551E694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E115-2A26-4DB3-8E5A-BCCBF86829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9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27543"/>
            <a:ext cx="5111751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0D06-2733-42A8-8FB0-91CF632A42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460E-DE71-4800-9AAF-304B896CBE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0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9E7F-9124-4A06-B6CA-9F13EB692A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6186-4499-4092-BBB4-B9BA8822A3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3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16184-2C31-4E17-B3B3-6684691DE9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BC974-4770-4957-9A75-0935A205D0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0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kr66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46386"/>
            <a:ext cx="8766720" cy="1979414"/>
          </a:xfrm>
        </p:spPr>
        <p:txBody>
          <a:bodyPr rtlCol="0">
            <a:noAutofit/>
          </a:bodyPr>
          <a:lstStyle/>
          <a:p>
            <a:pPr hangingPunct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перехода дома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специальный счет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07504" y="90265"/>
            <a:ext cx="2944986" cy="96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9658" y="4258085"/>
            <a:ext cx="6408712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8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юридического отдела Регионального Фонда содействия капитальному ремонту общего имущества в многоквартирных домах Свердловской области</a:t>
            </a:r>
          </a:p>
          <a:p>
            <a:pPr hangingPunct="0">
              <a:lnSpc>
                <a:spcPct val="80000"/>
              </a:lnSpc>
              <a:spcBef>
                <a:spcPts val="600"/>
              </a:spcBef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Юлия Владимировна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6217" y="4925961"/>
            <a:ext cx="218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 2019 год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01829" y="-94828"/>
            <a:ext cx="7942171" cy="10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перехода из «общего котла» на специальный счет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12030" y="1766394"/>
            <a:ext cx="9156030" cy="4245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принято в любое время общим собранием собственников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ст.173, 44, 46  ЖК РФ) при условии, что перед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 оператором отсутствует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 за ранее проведенный ремонт; </a:t>
            </a: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протоколе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собрания собственников должны быть решения, предусмотренные ч.4 ст.170 ЖК РФ, ч.3.1 ст.175 ЖК РФ;</a:t>
            </a: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5 дней со дня принятия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направляется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оператору;</a:t>
            </a: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вступает в силу через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год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направления регионального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оператору;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счета открывает его и сообщает об открытии 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госжилнадзора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(ГЖИ);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госжилнадзора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(ГЖИ)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 сведения об открытом специальном счете в реестр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счетов.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4" t="21483" r="21399" b="66919"/>
          <a:stretch/>
        </p:blipFill>
        <p:spPr>
          <a:xfrm>
            <a:off x="2261694" y="697260"/>
            <a:ext cx="1230185" cy="10532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1241" r="60726" b="66919"/>
          <a:stretch/>
        </p:blipFill>
        <p:spPr>
          <a:xfrm>
            <a:off x="6300467" y="859279"/>
            <a:ext cx="1057842" cy="947302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492185" y="1134830"/>
            <a:ext cx="2664296" cy="60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115427" y="809710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309" y="1253100"/>
            <a:ext cx="148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Спецсчет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9518" y="1253100"/>
            <a:ext cx="2379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«Общий котел»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4" t="21483" r="21399" b="66919"/>
          <a:stretch/>
        </p:blipFill>
        <p:spPr>
          <a:xfrm>
            <a:off x="5787690" y="900256"/>
            <a:ext cx="1144533" cy="97992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03648" y="-45240"/>
            <a:ext cx="7942171" cy="10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перехода со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спецсчета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«общий котел» по решению собственников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1856082"/>
            <a:ext cx="9156030" cy="3873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решение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может быть принято в любое время общим собранием собственников с соблюдением требований 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ст.173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44, 46  ЖК 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РФ, при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условии, что 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отсутствует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долг за ранее проведенный ремонт;</a:t>
            </a:r>
            <a:endParaRPr lang="ru-RU" sz="21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решение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направляется владельцу специального 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счета и </a:t>
            </a:r>
            <a:r>
              <a:rPr lang="ru-RU" sz="21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через 1 месяц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после 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этого вступает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силу;</a:t>
            </a: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течение 5 дней со дня вступления в силу решения владелец </a:t>
            </a:r>
            <a:r>
              <a:rPr lang="ru-RU" sz="21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спецсчета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должен перечислить средства ФКР на счет регионального оператора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владелец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специального счета и(или) региональный оператор сообщает в ГЖИ для корректировки данных реестра 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специальных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счетов и внесения изменений в «котловое постановление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1241" r="60726" b="66919"/>
          <a:stretch/>
        </p:blipFill>
        <p:spPr>
          <a:xfrm>
            <a:off x="2610036" y="988912"/>
            <a:ext cx="973049" cy="87137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583085" y="1273324"/>
            <a:ext cx="2141043" cy="4851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780959" y="888431"/>
            <a:ext cx="142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месяц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8238" y="1390217"/>
            <a:ext cx="148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Спецсчет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7715" y="1390216"/>
            <a:ext cx="2379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«Общий котел»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4" t="21483" r="21399" b="66919"/>
          <a:stretch/>
        </p:blipFill>
        <p:spPr>
          <a:xfrm>
            <a:off x="6890729" y="1341632"/>
            <a:ext cx="1368152" cy="117137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03648" y="53743"/>
            <a:ext cx="7942171" cy="10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способа формирования фонда капитального ремонта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3456811"/>
            <a:ext cx="9156030" cy="212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случае низкой собираемости взносов на специальном 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счете  - менее 50% </a:t>
            </a:r>
            <a:b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(ч.8-10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ст. 173 ЖК 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РФ);</a:t>
            </a:r>
            <a:endParaRPr lang="ru-RU" sz="2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случае </a:t>
            </a:r>
            <a:r>
              <a:rPr lang="ru-RU" sz="21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непроведения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собственниками 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капитального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ремонта в сроки, установленные </a:t>
            </a:r>
            <a:r>
              <a:rPr lang="ru-RU" sz="21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Региональной программой, </a:t>
            </a:r>
            <a:r>
              <a:rPr lang="ru-RU" sz="21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том, что МКД нуждается в проведении такого ремонта (ч.7 ст. 189 ЖК РФ).</a:t>
            </a:r>
          </a:p>
          <a:p>
            <a:pPr marL="342900" indent="-342900" algn="just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1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1241" r="60726" b="66919"/>
          <a:stretch/>
        </p:blipFill>
        <p:spPr>
          <a:xfrm>
            <a:off x="1177327" y="1252339"/>
            <a:ext cx="1296752" cy="1161247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339222" y="1702514"/>
            <a:ext cx="2664296" cy="60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60" y="2351397"/>
            <a:ext cx="2834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счет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2413586"/>
            <a:ext cx="2379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«Общий котел»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03648" y="-204452"/>
            <a:ext cx="7942171" cy="10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владельца специального счета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834077"/>
              </p:ext>
            </p:extLst>
          </p:nvPr>
        </p:nvGraphicFramePr>
        <p:xfrm>
          <a:off x="107505" y="697260"/>
          <a:ext cx="9036495" cy="473291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50522"/>
                <a:gridCol w="2985973"/>
              </a:tblGrid>
              <a:tr h="35544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Открыть специальный счет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5, ст. 170 ЖК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8837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5 рабочих дней с момента открытия </a:t>
                      </a:r>
                      <a:r>
                        <a:rPr lang="ru-RU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спецсчета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его владелец обязан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предоставить в ГЖИ уведомление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выбранном способе формирования фонда капитального ремонта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приложением: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копии протокола ОСС;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справки банка об открытии </a:t>
                      </a:r>
                      <a:r>
                        <a:rPr lang="ru-RU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спецсчета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1, ст. 172 ЖК РФ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54958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Ежеквартально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предоставлять в ГЖИ сведения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 размере средств, начисленных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поступивших на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спецсчет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качестве взносов на капитальный ремонт;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размере израсходованных денежных средств и их остатка на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спецсчете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заключении кредитных договоров на проведение капитального ремонта с приложением их копий.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3, ст. 172 ЖК РФ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571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Совершать операции по </a:t>
                      </a:r>
                      <a:r>
                        <a:rPr lang="ru-RU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спецсчету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 177 ЖК РФ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4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190163" y="3296679"/>
            <a:ext cx="2931384" cy="1116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денежных средств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за выполненные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капитальному ремонту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190" y="2030121"/>
            <a:ext cx="2811063" cy="788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денежных средств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специальном депозите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190" y="948255"/>
            <a:ext cx="2811063" cy="8139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взносов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капитальный ремонт и пеней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8643" y="4499020"/>
            <a:ext cx="2808312" cy="11151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Начисление процентов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пользование денежными средствами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53128" y="4513684"/>
            <a:ext cx="2903048" cy="11151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денежных средств во исполнении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вступившего в законную силу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суда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31221" y="2069105"/>
            <a:ext cx="2803102" cy="8552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средств финансовой поддержки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191 ЖК РФ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190" y="2992334"/>
            <a:ext cx="2917699" cy="857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 ошибочно зачисленных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спецсчет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191" y="4047064"/>
            <a:ext cx="3024336" cy="15817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денежных средств на счет регионального оператора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изменения способа формирования ФКР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48643" y="3050344"/>
            <a:ext cx="2803102" cy="13193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денежных средств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счет погашения кредитов/займов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31135" y="2093679"/>
            <a:ext cx="2963262" cy="11301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денежных средств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предусмотренных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ч.2 ст. 174 ЖК РФ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18359" y="625252"/>
            <a:ext cx="3213915" cy="13678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денежных средств на другой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спецсчет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замены владельца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спецсчета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кредитной организации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043608" y="-279179"/>
            <a:ext cx="7942171" cy="10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специальному счету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274" y="731898"/>
            <a:ext cx="1744496" cy="13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63688" y="85097"/>
            <a:ext cx="7056784" cy="657976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Виды работ по капитальному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ремонту – федеральный список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85" y="1204066"/>
            <a:ext cx="4464496" cy="14142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внутридомовых инженерных систем электро-, тепло-, водоснабжения, водоотведения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01319" y="1061657"/>
            <a:ext cx="2376264" cy="9556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крыши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3793605"/>
            <a:ext cx="1752074" cy="8315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фасада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671" y="4909727"/>
            <a:ext cx="3240361" cy="6840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лифтового оборудования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10421" y="4591268"/>
            <a:ext cx="3954067" cy="10025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фундамента и подвальных помещений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53" y="1290690"/>
            <a:ext cx="5263798" cy="3158278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stCxn id="8" idx="3"/>
          </p:cNvCxnSpPr>
          <p:nvPr/>
        </p:nvCxnSpPr>
        <p:spPr>
          <a:xfrm flipV="1">
            <a:off x="2435642" y="2782228"/>
            <a:ext cx="1778407" cy="14271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214049" y="3217540"/>
            <a:ext cx="326278" cy="16921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5487907" y="3907068"/>
            <a:ext cx="1923925" cy="727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342313" y="1264238"/>
            <a:ext cx="1260139" cy="255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822995" y="2027910"/>
            <a:ext cx="782108" cy="226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55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87624" y="193204"/>
            <a:ext cx="8136904" cy="49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работ по капитальному ремонту – региональный список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772340"/>
            <a:ext cx="8820472" cy="479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утепление фасада</a:t>
            </a:r>
          </a:p>
          <a:p>
            <a:pPr marL="342900" indent="-34290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переустройство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невентилируемой крыши на вентилируемую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крышу, устройство выходов на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кровлю;</a:t>
            </a:r>
          </a:p>
          <a:p>
            <a:pPr marL="342900" indent="-34290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чердачных перекрытий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многоквартирного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дома;</a:t>
            </a:r>
          </a:p>
          <a:p>
            <a:pPr marL="342900" indent="-34290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внутридомовых систем противопожарной автоматики и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противодымной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защиты, внутреннего противопожарного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водопровода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установку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узлов управления и регулирования потребления тепловой энергии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системе теплоснабжения и горячего водоснабжения в случае перевода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систему горячего водоснабжения, при которой горячее водоснабжение осуществляется путем нагрева воды с использованием индивидуального теплового пункта без отбора горячей воды из тепловой сети;</a:t>
            </a:r>
          </a:p>
          <a:p>
            <a:pPr marL="342900" indent="-342900" algn="just"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ограждающих несущих конструкций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многоквартирного дома;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56525"/>
            <a:ext cx="1034137" cy="8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6963" r="1963"/>
          <a:stretch>
            <a:fillRect/>
          </a:stretch>
        </p:blipFill>
        <p:spPr bwMode="auto">
          <a:xfrm>
            <a:off x="35496" y="2785492"/>
            <a:ext cx="910850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913284"/>
            <a:ext cx="710102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fkr66.ru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E-mail: fkr66@mail.ru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Телефон «горячей линии»: +7 (343) 287-54-54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8-800-300-80-88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19574"/>
            <a:ext cx="2627784" cy="10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ral-meridian.ru/wp-content/uploads/2017/11/kapremo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16718" r="42481"/>
          <a:stretch/>
        </p:blipFill>
        <p:spPr bwMode="auto">
          <a:xfrm>
            <a:off x="171086" y="3656880"/>
            <a:ext cx="2197676" cy="19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03648" y="0"/>
            <a:ext cx="7586240" cy="10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фонда капитального ремонта дома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31667" t="38429" r="28913" b="33939"/>
          <a:stretch/>
        </p:blipFill>
        <p:spPr bwMode="auto">
          <a:xfrm>
            <a:off x="30812" y="38499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2425613"/>
            <a:ext cx="2197676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капитального ремонта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2348285" y="901394"/>
            <a:ext cx="936104" cy="4728812"/>
          </a:xfrm>
          <a:prstGeom prst="leftBrac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06712" y="957476"/>
            <a:ext cx="56780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на капитальный ремонт;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Проценты, начисленные за пользование  денежными средствами;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полученные от размещения денежных средств;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финансовой поддержки </a:t>
            </a:r>
            <a:b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 191 ЖК РФ);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или заемные средства.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30812" y="38499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7504" y="2442523"/>
            <a:ext cx="4377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Аккумулирование денежных средств собственников только одного многоквартирного дома. Данные средства могут использоваться  на ремонт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этого дома.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собранные на капремонт средства принадлежат собственникам.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03648" y="-70672"/>
            <a:ext cx="7942171" cy="10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Спецсчет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«общий котел»: в чем разница?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524" y="2353444"/>
            <a:ext cx="42450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полученные от собственников в одних домах, региональный оператор может использовать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возвратной основе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финансирования капитального ремонта в других домах этого же муниципального образования.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принадлежат региональному оператору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4" t="21483" r="21399" b="66919"/>
          <a:stretch/>
        </p:blipFill>
        <p:spPr>
          <a:xfrm>
            <a:off x="6516216" y="674732"/>
            <a:ext cx="1152128" cy="12494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1241" r="60726" b="66919"/>
          <a:stretch/>
        </p:blipFill>
        <p:spPr>
          <a:xfrm>
            <a:off x="1547664" y="913462"/>
            <a:ext cx="1008112" cy="99883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572704" y="2353444"/>
            <a:ext cx="14702" cy="3222598"/>
          </a:xfrm>
          <a:prstGeom prst="line">
            <a:avLst/>
          </a:prstGeom>
          <a:ln w="38100">
            <a:solidFill>
              <a:srgbClr val="62B32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812" y="2245659"/>
            <a:ext cx="9113188" cy="0"/>
          </a:xfrm>
          <a:prstGeom prst="line">
            <a:avLst/>
          </a:prstGeom>
          <a:ln w="38100">
            <a:solidFill>
              <a:srgbClr val="62B32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5576" y="1783995"/>
            <a:ext cx="2834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счет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1783994"/>
            <a:ext cx="2379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«Общий котел»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11560" y="5576042"/>
            <a:ext cx="8277471" cy="0"/>
          </a:xfrm>
          <a:prstGeom prst="line">
            <a:avLst/>
          </a:prstGeom>
          <a:ln w="38100">
            <a:solidFill>
              <a:srgbClr val="62B32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0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формирования фонда капитального ремонта на специальном счете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102012"/>
              </p:ext>
            </p:extLst>
          </p:nvPr>
        </p:nvGraphicFramePr>
        <p:xfrm>
          <a:off x="331411" y="1561356"/>
          <a:ext cx="8640960" cy="39166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12597"/>
                <a:gridCol w="4328363"/>
              </a:tblGrid>
              <a:tr h="716277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627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проведения капитального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ремонта в более </a:t>
                      </a:r>
                      <a:r>
                        <a:rPr lang="ru-RU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ранние сроки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высокой самоорганизации для проведения капитального ремонта;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627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провести работы, не включенные в Региональную программу, но включенные в Закон №127-ОЗ;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 выбора в качестве владельца специального счета организации, осуществляющей управление многоквартирным домом;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627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самостоятельного установления очередности проведения капитального ремонта, выбора подрядной организации.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Самостоятельное взаимодействие с подрядной организацией для выявления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недостатков работ.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44" y="881644"/>
            <a:ext cx="1491893" cy="14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672957"/>
              </p:ext>
            </p:extLst>
          </p:nvPr>
        </p:nvGraphicFramePr>
        <p:xfrm>
          <a:off x="611560" y="2216750"/>
          <a:ext cx="3240360" cy="944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40360"/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собрание собственников 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81147"/>
            <a:ext cx="73123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принимает решение о способе формирования фонда капитального ремонта?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0" y="3312177"/>
            <a:ext cx="2477839" cy="1987138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4139952" y="2419869"/>
            <a:ext cx="1584176" cy="6480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1241" r="60726" b="66919"/>
          <a:stretch/>
        </p:blipFill>
        <p:spPr>
          <a:xfrm>
            <a:off x="6372276" y="2204121"/>
            <a:ext cx="1008112" cy="998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0188" y="3074654"/>
            <a:ext cx="2834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 счет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55916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решения необходимо принять?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913686"/>
            <a:ext cx="66967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решение о формировании фонда капитального ремонта на специальном счёте;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размер ежемесячного взноса;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владельца специального счета и кредитную организацию, в которой он будет открыт;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лицо, уполномоченное на выставление платежных документов, и определение параметров оказания этих услуг;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4" t="3096" r="20757" b="8614"/>
          <a:stretch/>
        </p:blipFill>
        <p:spPr>
          <a:xfrm>
            <a:off x="179512" y="1777380"/>
            <a:ext cx="1971798" cy="22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1844" y="49464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собственников в капитальном ремонте</a:t>
            </a:r>
          </a:p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 на специальном счете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201316"/>
            <a:ext cx="5904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Несут расходы на открытие и обслуживание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спецсчета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формирование и доставку платежных документов;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Заключают договор с подрядчиком;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-исковую работу с должниками;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Контролируют соблюдение сроков и качества выполняемых работ, а также целевое использование собранных средств.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результаты ремонтных работ;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Взаимодействуют с подрядной организацией в гарантийный период.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" t="72680" r="42849" b="5900"/>
          <a:stretch/>
        </p:blipFill>
        <p:spPr>
          <a:xfrm>
            <a:off x="6084168" y="2137420"/>
            <a:ext cx="2952328" cy="17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02082"/>
            <a:ext cx="9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документы нужно предоставить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оплаты работы со специального счета?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201316"/>
            <a:ext cx="892899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общего собрания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собственников, содержащий решения о: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работ;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предельной стоимости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ремонтных работ; 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финансирования;</a:t>
            </a: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подрядной организации.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с подрядной организацией</a:t>
            </a: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 гарантийный срок на капремонт – 5 лет, устранение недостатков выполненных работ;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приемки выполненных работ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(такой акт не предоставляется в случае получения аванса не более чем 30% от стоимости работ по договору.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 4 ст.177 ЖК РФ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56" y="1678058"/>
            <a:ext cx="2794022" cy="197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03648" y="-122122"/>
            <a:ext cx="7942171" cy="10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способа формирования фонда капитального ремонта – специальный счет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67" t="38429" r="28913" b="33939"/>
          <a:stretch/>
        </p:blipFill>
        <p:spPr bwMode="auto">
          <a:xfrm>
            <a:off x="1" y="0"/>
            <a:ext cx="1763687" cy="5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76400" y="815144"/>
            <a:ext cx="720080" cy="6848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980710"/>
            <a:ext cx="7704856" cy="4921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дома в Региональную программу капитального ремонта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7789" y="1654602"/>
            <a:ext cx="720080" cy="6848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1658361"/>
            <a:ext cx="770485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4-х месячный (либо 2 г. 9 мес. – для новостроек) срок выбор способа формирования фонда капитального ремонта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530079"/>
            <a:ext cx="4194211" cy="12632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владелец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спецсчета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УК, ТСЖ, ЖК, то направить уведомление об открытии специального счета нужно в ГЖИ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36270" y="2530079"/>
            <a:ext cx="4194211" cy="12632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владелец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спецсчета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региональный оператор, то направить решение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 Фонд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специального счета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7789" y="3947947"/>
            <a:ext cx="720080" cy="68480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9632" y="4086916"/>
            <a:ext cx="770485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открытого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спецсчета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Реестр специальных счетов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3768" y="4888432"/>
            <a:ext cx="4497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http://nadzor.midural.ru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547664" y="5017740"/>
            <a:ext cx="936104" cy="45546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6933375" y="5017352"/>
            <a:ext cx="984010" cy="45546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16546</TotalTime>
  <Words>1180</Words>
  <Application>Microsoft Office PowerPoint</Application>
  <PresentationFormat>Экран (16:10)</PresentationFormat>
  <Paragraphs>166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1_Тема Office</vt:lpstr>
      <vt:lpstr>Актуальность перехода дома  на специальный счет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GKX</dc:creator>
  <cp:lastModifiedBy>Гирш Евгения Аркадьевна</cp:lastModifiedBy>
  <cp:revision>650</cp:revision>
  <cp:lastPrinted>2019-04-25T06:47:02Z</cp:lastPrinted>
  <dcterms:created xsi:type="dcterms:W3CDTF">2015-06-18T04:37:54Z</dcterms:created>
  <dcterms:modified xsi:type="dcterms:W3CDTF">2019-04-29T08:09:44Z</dcterms:modified>
</cp:coreProperties>
</file>